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41"/>
  </p:notesMasterIdLst>
  <p:sldIdLst>
    <p:sldId id="392" r:id="rId2"/>
    <p:sldId id="388" r:id="rId3"/>
    <p:sldId id="345" r:id="rId4"/>
    <p:sldId id="393" r:id="rId5"/>
    <p:sldId id="369" r:id="rId6"/>
    <p:sldId id="360" r:id="rId7"/>
    <p:sldId id="371" r:id="rId8"/>
    <p:sldId id="372" r:id="rId9"/>
    <p:sldId id="376" r:id="rId10"/>
    <p:sldId id="375" r:id="rId11"/>
    <p:sldId id="341" r:id="rId12"/>
    <p:sldId id="342" r:id="rId13"/>
    <p:sldId id="346" r:id="rId14"/>
    <p:sldId id="358" r:id="rId15"/>
    <p:sldId id="359" r:id="rId16"/>
    <p:sldId id="385" r:id="rId17"/>
    <p:sldId id="402" r:id="rId18"/>
    <p:sldId id="405" r:id="rId19"/>
    <p:sldId id="404" r:id="rId20"/>
    <p:sldId id="394" r:id="rId21"/>
    <p:sldId id="407" r:id="rId22"/>
    <p:sldId id="391" r:id="rId23"/>
    <p:sldId id="390" r:id="rId24"/>
    <p:sldId id="398" r:id="rId25"/>
    <p:sldId id="401" r:id="rId26"/>
    <p:sldId id="386" r:id="rId27"/>
    <p:sldId id="399" r:id="rId28"/>
    <p:sldId id="377" r:id="rId29"/>
    <p:sldId id="354" r:id="rId30"/>
    <p:sldId id="366" r:id="rId31"/>
    <p:sldId id="338" r:id="rId32"/>
    <p:sldId id="336" r:id="rId33"/>
    <p:sldId id="334" r:id="rId34"/>
    <p:sldId id="335" r:id="rId35"/>
    <p:sldId id="344" r:id="rId36"/>
    <p:sldId id="343" r:id="rId37"/>
    <p:sldId id="352" r:id="rId38"/>
    <p:sldId id="364" r:id="rId39"/>
    <p:sldId id="356" r:id="rId4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00000"/>
    <a:srgbClr val="F08888"/>
    <a:srgbClr val="F5F5F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711"/>
    <p:restoredTop sz="94038"/>
  </p:normalViewPr>
  <p:slideViewPr>
    <p:cSldViewPr snapToGrid="0">
      <p:cViewPr>
        <p:scale>
          <a:sx n="103" d="100"/>
          <a:sy n="103" d="100"/>
        </p:scale>
        <p:origin x="1704" y="560"/>
      </p:cViewPr>
      <p:guideLst/>
    </p:cSldViewPr>
  </p:slideViewPr>
  <p:outlineViewPr>
    <p:cViewPr>
      <p:scale>
        <a:sx n="33" d="100"/>
        <a:sy n="33" d="100"/>
      </p:scale>
      <p:origin x="0" y="0"/>
    </p:cViewPr>
  </p:outlineViewPr>
  <p:notesTextViewPr>
    <p:cViewPr>
      <p:scale>
        <a:sx n="120" d="100"/>
        <a:sy n="120" d="100"/>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notesMaster" Target="notesMasters/notesMaster1.xml"/></Relationships>
</file>

<file path=ppt/media/image1.jpg>
</file>

<file path=ppt/media/image30.png>
</file>

<file path=ppt/media/image33.png>
</file>

<file path=ppt/media/image35.png>
</file>

<file path=ppt/media/image43.png>
</file>

<file path=ppt/media/image47.png>
</file>

<file path=ppt/media/image48.png>
</file>

<file path=ppt/media/image63.png>
</file>

<file path=ppt/media/image64.png>
</file>

<file path=ppt/media/image67.png>
</file>

<file path=ppt/media/image8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ACD6F77-8F8C-4845-A7E6-3AD8C195FB37}" type="datetimeFigureOut">
              <a:rPr kumimoji="1" lang="ja-JP" altLang="en-US" smtClean="0"/>
              <a:t>2024/11/6</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AA3EE7C-6BE9-AF47-A02D-EA93943F487C}" type="slidenum">
              <a:rPr kumimoji="1" lang="ja-JP" altLang="en-US" smtClean="0"/>
              <a:t>‹#›</a:t>
            </a:fld>
            <a:endParaRPr kumimoji="1" lang="ja-JP" altLang="en-US"/>
          </a:p>
        </p:txBody>
      </p:sp>
    </p:spTree>
    <p:extLst>
      <p:ext uri="{BB962C8B-B14F-4D97-AF65-F5344CB8AC3E}">
        <p14:creationId xmlns:p14="http://schemas.microsoft.com/office/powerpoint/2010/main" val="929085608"/>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a:t>
            </a:fld>
            <a:endParaRPr kumimoji="1" lang="ja-JP" altLang="en-US"/>
          </a:p>
        </p:txBody>
      </p:sp>
    </p:spTree>
    <p:extLst>
      <p:ext uri="{BB962C8B-B14F-4D97-AF65-F5344CB8AC3E}">
        <p14:creationId xmlns:p14="http://schemas.microsoft.com/office/powerpoint/2010/main" val="19195026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11</a:t>
            </a:fld>
            <a:endParaRPr kumimoji="1" lang="ja-JP" altLang="en-US"/>
          </a:p>
        </p:txBody>
      </p:sp>
    </p:spTree>
    <p:extLst>
      <p:ext uri="{BB962C8B-B14F-4D97-AF65-F5344CB8AC3E}">
        <p14:creationId xmlns:p14="http://schemas.microsoft.com/office/powerpoint/2010/main" val="1201247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12</a:t>
            </a:fld>
            <a:endParaRPr kumimoji="1" lang="ja-JP" altLang="en-US"/>
          </a:p>
        </p:txBody>
      </p:sp>
    </p:spTree>
    <p:extLst>
      <p:ext uri="{BB962C8B-B14F-4D97-AF65-F5344CB8AC3E}">
        <p14:creationId xmlns:p14="http://schemas.microsoft.com/office/powerpoint/2010/main" val="31113608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13</a:t>
            </a:fld>
            <a:endParaRPr kumimoji="1" lang="ja-JP" altLang="en-US"/>
          </a:p>
        </p:txBody>
      </p:sp>
    </p:spTree>
    <p:extLst>
      <p:ext uri="{BB962C8B-B14F-4D97-AF65-F5344CB8AC3E}">
        <p14:creationId xmlns:p14="http://schemas.microsoft.com/office/powerpoint/2010/main" val="40715343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15</a:t>
            </a:fld>
            <a:endParaRPr kumimoji="1" lang="ja-JP" altLang="en-US"/>
          </a:p>
        </p:txBody>
      </p:sp>
    </p:spTree>
    <p:extLst>
      <p:ext uri="{BB962C8B-B14F-4D97-AF65-F5344CB8AC3E}">
        <p14:creationId xmlns:p14="http://schemas.microsoft.com/office/powerpoint/2010/main" val="13577388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16</a:t>
            </a:fld>
            <a:endParaRPr kumimoji="1" lang="ja-JP" altLang="en-US"/>
          </a:p>
        </p:txBody>
      </p:sp>
    </p:spTree>
    <p:extLst>
      <p:ext uri="{BB962C8B-B14F-4D97-AF65-F5344CB8AC3E}">
        <p14:creationId xmlns:p14="http://schemas.microsoft.com/office/powerpoint/2010/main" val="10343773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17</a:t>
            </a:fld>
            <a:endParaRPr kumimoji="1" lang="ja-JP" altLang="en-US"/>
          </a:p>
        </p:txBody>
      </p:sp>
    </p:spTree>
    <p:extLst>
      <p:ext uri="{BB962C8B-B14F-4D97-AF65-F5344CB8AC3E}">
        <p14:creationId xmlns:p14="http://schemas.microsoft.com/office/powerpoint/2010/main" val="37794070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18</a:t>
            </a:fld>
            <a:endParaRPr kumimoji="1" lang="ja-JP" altLang="en-US"/>
          </a:p>
        </p:txBody>
      </p:sp>
    </p:spTree>
    <p:extLst>
      <p:ext uri="{BB962C8B-B14F-4D97-AF65-F5344CB8AC3E}">
        <p14:creationId xmlns:p14="http://schemas.microsoft.com/office/powerpoint/2010/main" val="261686282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19</a:t>
            </a:fld>
            <a:endParaRPr kumimoji="1" lang="ja-JP" altLang="en-US"/>
          </a:p>
        </p:txBody>
      </p:sp>
    </p:spTree>
    <p:extLst>
      <p:ext uri="{BB962C8B-B14F-4D97-AF65-F5344CB8AC3E}">
        <p14:creationId xmlns:p14="http://schemas.microsoft.com/office/powerpoint/2010/main" val="317299574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20</a:t>
            </a:fld>
            <a:endParaRPr kumimoji="1" lang="ja-JP" altLang="en-US"/>
          </a:p>
        </p:txBody>
      </p:sp>
    </p:spTree>
    <p:extLst>
      <p:ext uri="{BB962C8B-B14F-4D97-AF65-F5344CB8AC3E}">
        <p14:creationId xmlns:p14="http://schemas.microsoft.com/office/powerpoint/2010/main" val="160677863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21</a:t>
            </a:fld>
            <a:endParaRPr kumimoji="1" lang="ja-JP" altLang="en-US"/>
          </a:p>
        </p:txBody>
      </p:sp>
    </p:spTree>
    <p:extLst>
      <p:ext uri="{BB962C8B-B14F-4D97-AF65-F5344CB8AC3E}">
        <p14:creationId xmlns:p14="http://schemas.microsoft.com/office/powerpoint/2010/main" val="39487949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a:t>
            </a:fld>
            <a:endParaRPr kumimoji="1" lang="ja-JP" altLang="en-US"/>
          </a:p>
        </p:txBody>
      </p:sp>
    </p:spTree>
    <p:extLst>
      <p:ext uri="{BB962C8B-B14F-4D97-AF65-F5344CB8AC3E}">
        <p14:creationId xmlns:p14="http://schemas.microsoft.com/office/powerpoint/2010/main" val="422770382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22</a:t>
            </a:fld>
            <a:endParaRPr kumimoji="1" lang="ja-JP" altLang="en-US"/>
          </a:p>
        </p:txBody>
      </p:sp>
    </p:spTree>
    <p:extLst>
      <p:ext uri="{BB962C8B-B14F-4D97-AF65-F5344CB8AC3E}">
        <p14:creationId xmlns:p14="http://schemas.microsoft.com/office/powerpoint/2010/main" val="386447240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23</a:t>
            </a:fld>
            <a:endParaRPr kumimoji="1" lang="ja-JP" altLang="en-US"/>
          </a:p>
        </p:txBody>
      </p:sp>
    </p:spTree>
    <p:extLst>
      <p:ext uri="{BB962C8B-B14F-4D97-AF65-F5344CB8AC3E}">
        <p14:creationId xmlns:p14="http://schemas.microsoft.com/office/powerpoint/2010/main" val="404928523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24</a:t>
            </a:fld>
            <a:endParaRPr kumimoji="1" lang="ja-JP" altLang="en-US"/>
          </a:p>
        </p:txBody>
      </p:sp>
    </p:spTree>
    <p:extLst>
      <p:ext uri="{BB962C8B-B14F-4D97-AF65-F5344CB8AC3E}">
        <p14:creationId xmlns:p14="http://schemas.microsoft.com/office/powerpoint/2010/main" val="208793612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25</a:t>
            </a:fld>
            <a:endParaRPr kumimoji="1" lang="ja-JP" altLang="en-US"/>
          </a:p>
        </p:txBody>
      </p:sp>
    </p:spTree>
    <p:extLst>
      <p:ext uri="{BB962C8B-B14F-4D97-AF65-F5344CB8AC3E}">
        <p14:creationId xmlns:p14="http://schemas.microsoft.com/office/powerpoint/2010/main" val="300400276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26</a:t>
            </a:fld>
            <a:endParaRPr kumimoji="1" lang="ja-JP" altLang="en-US"/>
          </a:p>
        </p:txBody>
      </p:sp>
    </p:spTree>
    <p:extLst>
      <p:ext uri="{BB962C8B-B14F-4D97-AF65-F5344CB8AC3E}">
        <p14:creationId xmlns:p14="http://schemas.microsoft.com/office/powerpoint/2010/main" val="390333312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27</a:t>
            </a:fld>
            <a:endParaRPr kumimoji="1" lang="ja-JP" altLang="en-US"/>
          </a:p>
        </p:txBody>
      </p:sp>
    </p:spTree>
    <p:extLst>
      <p:ext uri="{BB962C8B-B14F-4D97-AF65-F5344CB8AC3E}">
        <p14:creationId xmlns:p14="http://schemas.microsoft.com/office/powerpoint/2010/main" val="36595642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28</a:t>
            </a:fld>
            <a:endParaRPr kumimoji="1" lang="ja-JP" altLang="en-US"/>
          </a:p>
        </p:txBody>
      </p:sp>
    </p:spTree>
    <p:extLst>
      <p:ext uri="{BB962C8B-B14F-4D97-AF65-F5344CB8AC3E}">
        <p14:creationId xmlns:p14="http://schemas.microsoft.com/office/powerpoint/2010/main" val="305574120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29</a:t>
            </a:fld>
            <a:endParaRPr kumimoji="1" lang="ja-JP" altLang="en-US"/>
          </a:p>
        </p:txBody>
      </p:sp>
    </p:spTree>
    <p:extLst>
      <p:ext uri="{BB962C8B-B14F-4D97-AF65-F5344CB8AC3E}">
        <p14:creationId xmlns:p14="http://schemas.microsoft.com/office/powerpoint/2010/main" val="264455511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30</a:t>
            </a:fld>
            <a:endParaRPr kumimoji="1" lang="ja-JP" altLang="en-US"/>
          </a:p>
        </p:txBody>
      </p:sp>
    </p:spTree>
    <p:extLst>
      <p:ext uri="{BB962C8B-B14F-4D97-AF65-F5344CB8AC3E}">
        <p14:creationId xmlns:p14="http://schemas.microsoft.com/office/powerpoint/2010/main" val="249039201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31</a:t>
            </a:fld>
            <a:endParaRPr kumimoji="1" lang="ja-JP" altLang="en-US"/>
          </a:p>
        </p:txBody>
      </p:sp>
    </p:spTree>
    <p:extLst>
      <p:ext uri="{BB962C8B-B14F-4D97-AF65-F5344CB8AC3E}">
        <p14:creationId xmlns:p14="http://schemas.microsoft.com/office/powerpoint/2010/main" val="42542980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a:t>
            </a:fld>
            <a:endParaRPr kumimoji="1" lang="ja-JP" altLang="en-US"/>
          </a:p>
        </p:txBody>
      </p:sp>
    </p:spTree>
    <p:extLst>
      <p:ext uri="{BB962C8B-B14F-4D97-AF65-F5344CB8AC3E}">
        <p14:creationId xmlns:p14="http://schemas.microsoft.com/office/powerpoint/2010/main" val="127540544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33</a:t>
            </a:fld>
            <a:endParaRPr kumimoji="1" lang="ja-JP" altLang="en-US"/>
          </a:p>
        </p:txBody>
      </p:sp>
    </p:spTree>
    <p:extLst>
      <p:ext uri="{BB962C8B-B14F-4D97-AF65-F5344CB8AC3E}">
        <p14:creationId xmlns:p14="http://schemas.microsoft.com/office/powerpoint/2010/main" val="352805587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34</a:t>
            </a:fld>
            <a:endParaRPr kumimoji="1" lang="ja-JP" altLang="en-US"/>
          </a:p>
        </p:txBody>
      </p:sp>
    </p:spTree>
    <p:extLst>
      <p:ext uri="{BB962C8B-B14F-4D97-AF65-F5344CB8AC3E}">
        <p14:creationId xmlns:p14="http://schemas.microsoft.com/office/powerpoint/2010/main" val="259153017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35</a:t>
            </a:fld>
            <a:endParaRPr kumimoji="1" lang="ja-JP" altLang="en-US"/>
          </a:p>
        </p:txBody>
      </p:sp>
    </p:spTree>
    <p:extLst>
      <p:ext uri="{BB962C8B-B14F-4D97-AF65-F5344CB8AC3E}">
        <p14:creationId xmlns:p14="http://schemas.microsoft.com/office/powerpoint/2010/main" val="111143992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37</a:t>
            </a:fld>
            <a:endParaRPr kumimoji="1" lang="ja-JP" altLang="en-US"/>
          </a:p>
        </p:txBody>
      </p:sp>
    </p:spTree>
    <p:extLst>
      <p:ext uri="{BB962C8B-B14F-4D97-AF65-F5344CB8AC3E}">
        <p14:creationId xmlns:p14="http://schemas.microsoft.com/office/powerpoint/2010/main" val="363001049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38</a:t>
            </a:fld>
            <a:endParaRPr kumimoji="1" lang="ja-JP" altLang="en-US"/>
          </a:p>
        </p:txBody>
      </p:sp>
    </p:spTree>
    <p:extLst>
      <p:ext uri="{BB962C8B-B14F-4D97-AF65-F5344CB8AC3E}">
        <p14:creationId xmlns:p14="http://schemas.microsoft.com/office/powerpoint/2010/main" val="33773225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39</a:t>
            </a:fld>
            <a:endParaRPr kumimoji="1" lang="ja-JP" altLang="en-US"/>
          </a:p>
        </p:txBody>
      </p:sp>
    </p:spTree>
    <p:extLst>
      <p:ext uri="{BB962C8B-B14F-4D97-AF65-F5344CB8AC3E}">
        <p14:creationId xmlns:p14="http://schemas.microsoft.com/office/powerpoint/2010/main" val="22327166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4</a:t>
            </a:fld>
            <a:endParaRPr kumimoji="1" lang="ja-JP" altLang="en-US"/>
          </a:p>
        </p:txBody>
      </p:sp>
    </p:spTree>
    <p:extLst>
      <p:ext uri="{BB962C8B-B14F-4D97-AF65-F5344CB8AC3E}">
        <p14:creationId xmlns:p14="http://schemas.microsoft.com/office/powerpoint/2010/main" val="6851799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6</a:t>
            </a:fld>
            <a:endParaRPr kumimoji="1" lang="ja-JP" altLang="en-US"/>
          </a:p>
        </p:txBody>
      </p:sp>
    </p:spTree>
    <p:extLst>
      <p:ext uri="{BB962C8B-B14F-4D97-AF65-F5344CB8AC3E}">
        <p14:creationId xmlns:p14="http://schemas.microsoft.com/office/powerpoint/2010/main" val="22833370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7</a:t>
            </a:fld>
            <a:endParaRPr kumimoji="1" lang="ja-JP" altLang="en-US"/>
          </a:p>
        </p:txBody>
      </p:sp>
    </p:spTree>
    <p:extLst>
      <p:ext uri="{BB962C8B-B14F-4D97-AF65-F5344CB8AC3E}">
        <p14:creationId xmlns:p14="http://schemas.microsoft.com/office/powerpoint/2010/main" val="15816137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8</a:t>
            </a:fld>
            <a:endParaRPr kumimoji="1" lang="ja-JP" altLang="en-US"/>
          </a:p>
        </p:txBody>
      </p:sp>
    </p:spTree>
    <p:extLst>
      <p:ext uri="{BB962C8B-B14F-4D97-AF65-F5344CB8AC3E}">
        <p14:creationId xmlns:p14="http://schemas.microsoft.com/office/powerpoint/2010/main" val="15901309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9</a:t>
            </a:fld>
            <a:endParaRPr kumimoji="1" lang="ja-JP" altLang="en-US"/>
          </a:p>
        </p:txBody>
      </p:sp>
    </p:spTree>
    <p:extLst>
      <p:ext uri="{BB962C8B-B14F-4D97-AF65-F5344CB8AC3E}">
        <p14:creationId xmlns:p14="http://schemas.microsoft.com/office/powerpoint/2010/main" val="18569185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10</a:t>
            </a:fld>
            <a:endParaRPr kumimoji="1" lang="ja-JP" altLang="en-US"/>
          </a:p>
        </p:txBody>
      </p:sp>
    </p:spTree>
    <p:extLst>
      <p:ext uri="{BB962C8B-B14F-4D97-AF65-F5344CB8AC3E}">
        <p14:creationId xmlns:p14="http://schemas.microsoft.com/office/powerpoint/2010/main" val="7604790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atin typeface="Hiragino Kaku Gothic Std W8" panose="020B0800000000000000" pitchFamily="34" charset="-128"/>
                <a:ea typeface="Hiragino Kaku Gothic Std W8" panose="020B0800000000000000" pitchFamily="34" charset="-128"/>
              </a:defRPr>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atin typeface="Hiragino Kaku Gothic Std W8" panose="020B0800000000000000" pitchFamily="34" charset="-128"/>
                <a:ea typeface="Hiragino Kaku Gothic Std W8" panose="020B0800000000000000" pitchFamily="34" charset="-128"/>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ja-JP" altLang="en-US"/>
              <a:t>マスター サブタイトルの書式設定</a:t>
            </a:r>
            <a:endParaRPr lang="en-US" dirty="0"/>
          </a:p>
        </p:txBody>
      </p:sp>
      <p:sp>
        <p:nvSpPr>
          <p:cNvPr id="7" name="日付プレースホルダー 6">
            <a:extLst>
              <a:ext uri="{FF2B5EF4-FFF2-40B4-BE49-F238E27FC236}">
                <a16:creationId xmlns:a16="http://schemas.microsoft.com/office/drawing/2014/main" id="{7697E0BB-FCF8-930F-2980-CBB4569818CA}"/>
              </a:ext>
            </a:extLst>
          </p:cNvPr>
          <p:cNvSpPr>
            <a:spLocks noGrp="1"/>
          </p:cNvSpPr>
          <p:nvPr>
            <p:ph type="dt" sz="half" idx="10"/>
          </p:nvPr>
        </p:nvSpPr>
        <p:spPr>
          <a:xfrm>
            <a:off x="628650" y="6356351"/>
            <a:ext cx="2057400" cy="365125"/>
          </a:xfrm>
          <a:prstGeom prst="rect">
            <a:avLst/>
          </a:prstGeom>
        </p:spPr>
        <p:txBody>
          <a:bodyPr/>
          <a:lstStyle/>
          <a:p>
            <a:fld id="{B583D409-40F1-0E4B-A5CF-147CF2CAA000}" type="datetime1">
              <a:rPr lang="ja-JP" altLang="en-US" smtClean="0"/>
              <a:t>2024/11/6</a:t>
            </a:fld>
            <a:endParaRPr lang="en-US" dirty="0"/>
          </a:p>
        </p:txBody>
      </p:sp>
      <p:sp>
        <p:nvSpPr>
          <p:cNvPr id="8" name="フッター プレースホルダー 7">
            <a:extLst>
              <a:ext uri="{FF2B5EF4-FFF2-40B4-BE49-F238E27FC236}">
                <a16:creationId xmlns:a16="http://schemas.microsoft.com/office/drawing/2014/main" id="{6750BD4E-E1C3-78C9-4672-4E3510868DE8}"/>
              </a:ext>
            </a:extLst>
          </p:cNvPr>
          <p:cNvSpPr>
            <a:spLocks noGrp="1"/>
          </p:cNvSpPr>
          <p:nvPr>
            <p:ph type="ftr" sz="quarter" idx="11"/>
          </p:nvPr>
        </p:nvSpPr>
        <p:spPr>
          <a:xfrm>
            <a:off x="3028950" y="6356350"/>
            <a:ext cx="3086100" cy="365125"/>
          </a:xfrm>
          <a:prstGeom prst="rect">
            <a:avLst/>
          </a:prstGeom>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C4615C1C-D39E-D35B-D29F-7C41C953D299}"/>
              </a:ext>
            </a:extLst>
          </p:cNvPr>
          <p:cNvSpPr>
            <a:spLocks noGrp="1"/>
          </p:cNvSpPr>
          <p:nvPr>
            <p:ph type="sldNum" sz="quarter" idx="12"/>
          </p:nvPr>
        </p:nvSpPr>
        <p:spPr/>
        <p:txBody>
          <a:bodyPr/>
          <a:lstStyle/>
          <a:p>
            <a:fld id="{48F63A3B-78C7-47BE-AE5E-E10140E04643}" type="slidenum">
              <a:rPr lang="en-US" smtClean="0"/>
              <a:pPr/>
              <a:t>‹#›</a:t>
            </a:fld>
            <a:r>
              <a:rPr lang="en-US"/>
              <a:t>/n</a:t>
            </a:r>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45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82000"/>
                  </a:schemeClr>
                </a:solidFill>
              </a:defRPr>
            </a:lvl1pPr>
            <a:lvl2pPr marL="342900" indent="0">
              <a:buNone/>
              <a:defRPr sz="1500">
                <a:solidFill>
                  <a:schemeClr val="tx1">
                    <a:tint val="82000"/>
                  </a:schemeClr>
                </a:solidFill>
              </a:defRPr>
            </a:lvl2pPr>
            <a:lvl3pPr marL="685800" indent="0">
              <a:buNone/>
              <a:defRPr sz="1350">
                <a:solidFill>
                  <a:schemeClr val="tx1">
                    <a:tint val="82000"/>
                  </a:schemeClr>
                </a:solidFill>
              </a:defRPr>
            </a:lvl3pPr>
            <a:lvl4pPr marL="1028700" indent="0">
              <a:buNone/>
              <a:defRPr sz="1200">
                <a:solidFill>
                  <a:schemeClr val="tx1">
                    <a:tint val="82000"/>
                  </a:schemeClr>
                </a:solidFill>
              </a:defRPr>
            </a:lvl4pPr>
            <a:lvl5pPr marL="1371600" indent="0">
              <a:buNone/>
              <a:defRPr sz="1200">
                <a:solidFill>
                  <a:schemeClr val="tx1">
                    <a:tint val="82000"/>
                  </a:schemeClr>
                </a:solidFill>
              </a:defRPr>
            </a:lvl5pPr>
            <a:lvl6pPr marL="1714500" indent="0">
              <a:buNone/>
              <a:defRPr sz="1200">
                <a:solidFill>
                  <a:schemeClr val="tx1">
                    <a:tint val="82000"/>
                  </a:schemeClr>
                </a:solidFill>
              </a:defRPr>
            </a:lvl6pPr>
            <a:lvl7pPr marL="2057400" indent="0">
              <a:buNone/>
              <a:defRPr sz="1200">
                <a:solidFill>
                  <a:schemeClr val="tx1">
                    <a:tint val="82000"/>
                  </a:schemeClr>
                </a:solidFill>
              </a:defRPr>
            </a:lvl7pPr>
            <a:lvl8pPr marL="2400300" indent="0">
              <a:buNone/>
              <a:defRPr sz="1200">
                <a:solidFill>
                  <a:schemeClr val="tx1">
                    <a:tint val="82000"/>
                  </a:schemeClr>
                </a:solidFill>
              </a:defRPr>
            </a:lvl8pPr>
            <a:lvl9pPr marL="2743200" indent="0">
              <a:buNone/>
              <a:defRPr sz="1200">
                <a:solidFill>
                  <a:schemeClr val="tx1">
                    <a:tint val="82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51233C87-63E7-874E-A5EF-DB37685A35FE}" type="datetime1">
              <a:rPr lang="ja-JP" altLang="en-US" smtClean="0"/>
              <a:t>2024/11/6</a:t>
            </a:fld>
            <a:endParaRPr lang="en-US" dirty="0"/>
          </a:p>
        </p:txBody>
      </p:sp>
      <p:sp>
        <p:nvSpPr>
          <p:cNvPr id="5" name="Footer Placeholder 4"/>
          <p:cNvSpPr>
            <a:spLocks noGrp="1"/>
          </p:cNvSpPr>
          <p:nvPr>
            <p:ph type="ftr" sz="quarter" idx="11"/>
          </p:nvPr>
        </p:nvSpPr>
        <p:spPr>
          <a:xfrm>
            <a:off x="3028950" y="6356351"/>
            <a:ext cx="3086100" cy="365125"/>
          </a:xfrm>
          <a:prstGeom prst="rect">
            <a:avLst/>
          </a:prstGeom>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r>
              <a:rPr lang="en-US" dirty="0"/>
              <a:t>/n</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Hiragino Kaku Gothic Std W8" panose="020B0800000000000000" pitchFamily="34" charset="-128"/>
                <a:ea typeface="Hiragino Kaku Gothic Std W8" panose="020B0800000000000000" pitchFamily="34" charset="-128"/>
              </a:defRPr>
            </a:lvl1p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lvl1pPr>
              <a:defRPr>
                <a:latin typeface="Hiragino Kaku Gothic Std W8" panose="020B0800000000000000" pitchFamily="34" charset="-128"/>
                <a:ea typeface="Hiragino Kaku Gothic Std W8" panose="020B0800000000000000" pitchFamily="34" charset="-128"/>
              </a:defRPr>
            </a:lvl1pPr>
            <a:lvl2pPr>
              <a:defRPr>
                <a:latin typeface="Hiragino Kaku Gothic Std W8" panose="020B0800000000000000" pitchFamily="34" charset="-128"/>
                <a:ea typeface="Hiragino Kaku Gothic Std W8" panose="020B0800000000000000" pitchFamily="34" charset="-128"/>
              </a:defRPr>
            </a:lvl2pPr>
            <a:lvl3pPr>
              <a:defRPr>
                <a:latin typeface="Hiragino Kaku Gothic Std W8" panose="020B0800000000000000" pitchFamily="34" charset="-128"/>
                <a:ea typeface="Hiragino Kaku Gothic Std W8" panose="020B0800000000000000" pitchFamily="34" charset="-128"/>
              </a:defRPr>
            </a:lvl3pPr>
            <a:lvl4pPr>
              <a:defRPr>
                <a:latin typeface="Hiragino Kaku Gothic Std W8" panose="020B0800000000000000" pitchFamily="34" charset="-128"/>
                <a:ea typeface="Hiragino Kaku Gothic Std W8" panose="020B0800000000000000" pitchFamily="34" charset="-128"/>
              </a:defRPr>
            </a:lvl4pPr>
            <a:lvl5pPr>
              <a:defRPr>
                <a:latin typeface="Hiragino Kaku Gothic Std W8" panose="020B0800000000000000" pitchFamily="34" charset="-128"/>
                <a:ea typeface="Hiragino Kaku Gothic Std W8" panose="020B0800000000000000" pitchFamily="34" charset="-128"/>
              </a:defRPr>
            </a:lvl5pPr>
          </a:lstStyle>
          <a:p>
            <a:pPr lvl="0"/>
            <a:r>
              <a:rPr lang="ja-JP" altLang="en-US"/>
              <a:t>マスター テキストの書式設定</a:t>
            </a:r>
          </a:p>
          <a:p>
            <a:pPr lvl="1"/>
            <a:r>
              <a:rPr lang="ja-JP" altLang="en-US"/>
              <a:t>第 </a:t>
            </a:r>
            <a:r>
              <a:rPr lang="en-US" altLang="ja-JP" dirty="0"/>
              <a:t>2 </a:t>
            </a:r>
            <a:r>
              <a:rPr lang="ja-JP" altLang="en-US"/>
              <a:t>レベル</a:t>
            </a:r>
          </a:p>
          <a:p>
            <a:pPr lvl="2"/>
            <a:r>
              <a:rPr lang="ja-JP" altLang="en-US"/>
              <a:t>第 </a:t>
            </a:r>
            <a:r>
              <a:rPr lang="en-US" altLang="ja-JP" dirty="0"/>
              <a:t>3 </a:t>
            </a:r>
            <a:r>
              <a:rPr lang="ja-JP" altLang="en-US"/>
              <a:t>レベル</a:t>
            </a:r>
          </a:p>
          <a:p>
            <a:pPr lvl="3"/>
            <a:r>
              <a:rPr lang="ja-JP" altLang="en-US"/>
              <a:t>第 </a:t>
            </a:r>
            <a:r>
              <a:rPr lang="en-US" altLang="ja-JP" dirty="0"/>
              <a:t>4 </a:t>
            </a:r>
            <a:r>
              <a:rPr lang="ja-JP" altLang="en-US"/>
              <a:t>レベル</a:t>
            </a:r>
          </a:p>
          <a:p>
            <a:pPr lvl="4"/>
            <a:r>
              <a:rPr lang="ja-JP" altLang="en-US"/>
              <a:t>第 </a:t>
            </a:r>
            <a:r>
              <a:rPr lang="en-US" altLang="ja-JP" dirty="0"/>
              <a:t>5 </a:t>
            </a:r>
            <a:r>
              <a:rPr lang="ja-JP" altLang="en-US"/>
              <a:t>レベル</a:t>
            </a:r>
            <a:endParaRPr lang="en-US" dirty="0"/>
          </a:p>
        </p:txBody>
      </p:sp>
      <p:sp>
        <p:nvSpPr>
          <p:cNvPr id="7" name="日付プレースホルダー 6">
            <a:extLst>
              <a:ext uri="{FF2B5EF4-FFF2-40B4-BE49-F238E27FC236}">
                <a16:creationId xmlns:a16="http://schemas.microsoft.com/office/drawing/2014/main" id="{E659B5AC-7CAD-223C-D463-DE903D94CE04}"/>
              </a:ext>
            </a:extLst>
          </p:cNvPr>
          <p:cNvSpPr>
            <a:spLocks noGrp="1"/>
          </p:cNvSpPr>
          <p:nvPr>
            <p:ph type="dt" sz="half" idx="10"/>
          </p:nvPr>
        </p:nvSpPr>
        <p:spPr>
          <a:xfrm>
            <a:off x="628650" y="6356351"/>
            <a:ext cx="2057400" cy="365125"/>
          </a:xfrm>
          <a:prstGeom prst="rect">
            <a:avLst/>
          </a:prstGeom>
        </p:spPr>
        <p:txBody>
          <a:bodyPr/>
          <a:lstStyle/>
          <a:p>
            <a:fld id="{26A4E926-6570-314E-B162-2804F62089A4}" type="datetime1">
              <a:rPr lang="ja-JP" altLang="en-US" smtClean="0"/>
              <a:t>2024/11/6</a:t>
            </a:fld>
            <a:endParaRPr lang="en-US" dirty="0"/>
          </a:p>
        </p:txBody>
      </p:sp>
      <p:sp>
        <p:nvSpPr>
          <p:cNvPr id="8" name="フッター プレースホルダー 7">
            <a:extLst>
              <a:ext uri="{FF2B5EF4-FFF2-40B4-BE49-F238E27FC236}">
                <a16:creationId xmlns:a16="http://schemas.microsoft.com/office/drawing/2014/main" id="{BB2EADEA-30A8-1093-B2A5-13D53C3B7744}"/>
              </a:ext>
            </a:extLst>
          </p:cNvPr>
          <p:cNvSpPr>
            <a:spLocks noGrp="1"/>
          </p:cNvSpPr>
          <p:nvPr>
            <p:ph type="ftr" sz="quarter" idx="11"/>
          </p:nvPr>
        </p:nvSpPr>
        <p:spPr>
          <a:xfrm>
            <a:off x="3028950" y="6356350"/>
            <a:ext cx="3086100" cy="365125"/>
          </a:xfrm>
          <a:prstGeom prst="rect">
            <a:avLst/>
          </a:prstGeom>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4C9057F1-AB97-8DF2-9E08-9A3EA855F048}"/>
              </a:ext>
            </a:extLst>
          </p:cNvPr>
          <p:cNvSpPr>
            <a:spLocks noGrp="1"/>
          </p:cNvSpPr>
          <p:nvPr>
            <p:ph type="sldNum" sz="quarter" idx="12"/>
          </p:nvPr>
        </p:nvSpPr>
        <p:spPr/>
        <p:txBody>
          <a:bodyPr/>
          <a:lstStyle/>
          <a:p>
            <a:fld id="{48F63A3B-78C7-47BE-AE5E-E10140E04643}" type="slidenum">
              <a:rPr lang="en-US" smtClean="0"/>
              <a:pPr/>
              <a:t>‹#›</a:t>
            </a:fld>
            <a:r>
              <a:rPr lang="en-US"/>
              <a:t>/n</a:t>
            </a:r>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dirty="0"/>
              <a:t>2 </a:t>
            </a:r>
            <a:r>
              <a:rPr lang="ja-JP" altLang="en-US"/>
              <a:t>レベル</a:t>
            </a:r>
          </a:p>
          <a:p>
            <a:pPr lvl="2"/>
            <a:r>
              <a:rPr lang="ja-JP" altLang="en-US"/>
              <a:t>第 </a:t>
            </a:r>
            <a:r>
              <a:rPr lang="en-US" altLang="ja-JP" dirty="0"/>
              <a:t>3 </a:t>
            </a:r>
            <a:r>
              <a:rPr lang="ja-JP" altLang="en-US"/>
              <a:t>レベル</a:t>
            </a:r>
          </a:p>
          <a:p>
            <a:pPr lvl="3"/>
            <a:r>
              <a:rPr lang="ja-JP" altLang="en-US"/>
              <a:t>第 </a:t>
            </a:r>
            <a:r>
              <a:rPr lang="en-US" altLang="ja-JP" dirty="0"/>
              <a:t>4 </a:t>
            </a:r>
            <a:r>
              <a:rPr lang="ja-JP" altLang="en-US"/>
              <a:t>レベル</a:t>
            </a:r>
          </a:p>
          <a:p>
            <a:pPr lvl="4"/>
            <a:r>
              <a:rPr lang="ja-JP" altLang="en-US"/>
              <a:t>第 </a:t>
            </a:r>
            <a:r>
              <a:rPr lang="en-US" altLang="ja-JP" dirty="0"/>
              <a:t>5 </a:t>
            </a:r>
            <a:r>
              <a:rPr lang="ja-JP" altLang="en-US"/>
              <a:t>レベル</a:t>
            </a:r>
            <a:endParaRPr lang="en-US" dirty="0"/>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800">
                <a:solidFill>
                  <a:schemeClr val="tx1">
                    <a:tint val="82000"/>
                  </a:schemeClr>
                </a:solidFill>
              </a:defRPr>
            </a:lvl1pPr>
          </a:lstStyle>
          <a:p>
            <a:fld id="{48F63A3B-78C7-47BE-AE5E-E10140E04643}" type="slidenum">
              <a:rPr lang="en-US" smtClean="0"/>
              <a:pPr/>
              <a:t>‹#›</a:t>
            </a:fld>
            <a:r>
              <a:rPr lang="en-US" dirty="0"/>
              <a:t>/n</a:t>
            </a:r>
          </a:p>
        </p:txBody>
      </p:sp>
      <p:sp>
        <p:nvSpPr>
          <p:cNvPr id="9" name="フッター プレースホルダー 8">
            <a:extLst>
              <a:ext uri="{FF2B5EF4-FFF2-40B4-BE49-F238E27FC236}">
                <a16:creationId xmlns:a16="http://schemas.microsoft.com/office/drawing/2014/main" id="{B166BD72-7F15-9AFF-3579-46348DE77DE6}"/>
              </a:ext>
            </a:extLst>
          </p:cNvPr>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10" name="日付プレースホルダー 9">
            <a:extLst>
              <a:ext uri="{FF2B5EF4-FFF2-40B4-BE49-F238E27FC236}">
                <a16:creationId xmlns:a16="http://schemas.microsoft.com/office/drawing/2014/main" id="{B9DC9F46-B687-2082-EBC5-3F32A32D186E}"/>
              </a:ext>
            </a:extLst>
          </p:cNvPr>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8A3C3D9-8D49-8A4C-94CC-E32A0C7F9B5F}" type="datetime1">
              <a:rPr kumimoji="1" lang="ja-JP" altLang="en-US" smtClean="0"/>
              <a:t>2024/11/6</a:t>
            </a:fld>
            <a:endParaRPr kumimoji="1" lang="ja-JP" altLang="en-US"/>
          </a:p>
        </p:txBody>
      </p:sp>
    </p:spTree>
  </p:cSld>
  <p:clrMap bg1="lt1" tx1="dk1" bg2="lt2" tx2="dk2" accent1="accent1" accent2="accent2" accent3="accent3" accent4="accent4" accent5="accent5" accent6="accent6" hlink="hlink" folHlink="folHlink"/>
  <p:sldLayoutIdLst>
    <p:sldLayoutId id="2147483649" r:id="rId1"/>
    <p:sldLayoutId id="2147483651" r:id="rId2"/>
    <p:sldLayoutId id="2147483650" r:id="rId3"/>
  </p:sldLayoutIdLst>
  <p:hf hdr="0" ftr="0" dt="0"/>
  <p:txStyles>
    <p:titleStyle>
      <a:lvl1pPr algn="l" defTabSz="685800" rtl="0" eaLnBrk="1" latinLnBrk="0" hangingPunct="1">
        <a:lnSpc>
          <a:spcPct val="90000"/>
        </a:lnSpc>
        <a:spcBef>
          <a:spcPct val="0"/>
        </a:spcBef>
        <a:buNone/>
        <a:defRPr kumimoji="1" sz="3300" kern="1200">
          <a:solidFill>
            <a:schemeClr val="tx1"/>
          </a:solidFill>
          <a:latin typeface="Hiragino Kaku Gothic Std W8" panose="020B0800000000000000" pitchFamily="34" charset="-128"/>
          <a:ea typeface="Hiragino Kaku Gothic Std W8" panose="020B0800000000000000" pitchFamily="34" charset="-128"/>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p:bodyStyle>
    <p:otherStyle>
      <a:defPPr>
        <a:defRPr lang="en-US"/>
      </a:defPPr>
      <a:lvl1pPr marL="0" algn="l" defTabSz="685800" rtl="0" eaLnBrk="1" latinLnBrk="0" hangingPunct="1">
        <a:defRPr kumimoji="1" sz="1350" kern="1200">
          <a:solidFill>
            <a:schemeClr val="tx1"/>
          </a:solidFill>
          <a:latin typeface="+mn-lt"/>
          <a:ea typeface="+mn-ea"/>
          <a:cs typeface="+mn-cs"/>
        </a:defRPr>
      </a:lvl1pPr>
      <a:lvl2pPr marL="342900" algn="l" defTabSz="685800" rtl="0" eaLnBrk="1" latinLnBrk="0" hangingPunct="1">
        <a:defRPr kumimoji="1" sz="1350" kern="1200">
          <a:solidFill>
            <a:schemeClr val="tx1"/>
          </a:solidFill>
          <a:latin typeface="+mn-lt"/>
          <a:ea typeface="+mn-ea"/>
          <a:cs typeface="+mn-cs"/>
        </a:defRPr>
      </a:lvl2pPr>
      <a:lvl3pPr marL="685800" algn="l" defTabSz="685800" rtl="0" eaLnBrk="1" latinLnBrk="0" hangingPunct="1">
        <a:defRPr kumimoji="1" sz="1350" kern="1200">
          <a:solidFill>
            <a:schemeClr val="tx1"/>
          </a:solidFill>
          <a:latin typeface="+mn-lt"/>
          <a:ea typeface="+mn-ea"/>
          <a:cs typeface="+mn-cs"/>
        </a:defRPr>
      </a:lvl3pPr>
      <a:lvl4pPr marL="1028700" algn="l" defTabSz="685800" rtl="0" eaLnBrk="1" latinLnBrk="0" hangingPunct="1">
        <a:defRPr kumimoji="1" sz="1350" kern="1200">
          <a:solidFill>
            <a:schemeClr val="tx1"/>
          </a:solidFill>
          <a:latin typeface="+mn-lt"/>
          <a:ea typeface="+mn-ea"/>
          <a:cs typeface="+mn-cs"/>
        </a:defRPr>
      </a:lvl4pPr>
      <a:lvl5pPr marL="1371600" algn="l" defTabSz="685800" rtl="0" eaLnBrk="1" latinLnBrk="0" hangingPunct="1">
        <a:defRPr kumimoji="1" sz="1350" kern="1200">
          <a:solidFill>
            <a:schemeClr val="tx1"/>
          </a:solidFill>
          <a:latin typeface="+mn-lt"/>
          <a:ea typeface="+mn-ea"/>
          <a:cs typeface="+mn-cs"/>
        </a:defRPr>
      </a:lvl5pPr>
      <a:lvl6pPr marL="1714500" algn="l" defTabSz="685800" rtl="0" eaLnBrk="1" latinLnBrk="0" hangingPunct="1">
        <a:defRPr kumimoji="1" sz="1350" kern="1200">
          <a:solidFill>
            <a:schemeClr val="tx1"/>
          </a:solidFill>
          <a:latin typeface="+mn-lt"/>
          <a:ea typeface="+mn-ea"/>
          <a:cs typeface="+mn-cs"/>
        </a:defRPr>
      </a:lvl6pPr>
      <a:lvl7pPr marL="2057400" algn="l" defTabSz="685800" rtl="0" eaLnBrk="1" latinLnBrk="0" hangingPunct="1">
        <a:defRPr kumimoji="1" sz="1350" kern="1200">
          <a:solidFill>
            <a:schemeClr val="tx1"/>
          </a:solidFill>
          <a:latin typeface="+mn-lt"/>
          <a:ea typeface="+mn-ea"/>
          <a:cs typeface="+mn-cs"/>
        </a:defRPr>
      </a:lvl7pPr>
      <a:lvl8pPr marL="2400300" algn="l" defTabSz="685800" rtl="0" eaLnBrk="1" latinLnBrk="0" hangingPunct="1">
        <a:defRPr kumimoji="1" sz="1350" kern="1200">
          <a:solidFill>
            <a:schemeClr val="tx1"/>
          </a:solidFill>
          <a:latin typeface="+mn-lt"/>
          <a:ea typeface="+mn-ea"/>
          <a:cs typeface="+mn-cs"/>
        </a:defRPr>
      </a:lvl8pPr>
      <a:lvl9pPr marL="2743200" algn="l" defTabSz="685800" rtl="0" eaLnBrk="1" latinLnBrk="0" hangingPunct="1">
        <a:defRPr kumimoji="1"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emf"/><Relationship Id="rId7" Type="http://schemas.openxmlformats.org/officeDocument/2006/relationships/image" Target="../media/image21.emf"/><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image" Target="../media/image20.emf"/><Relationship Id="rId5" Type="http://schemas.openxmlformats.org/officeDocument/2006/relationships/image" Target="../media/image19.emf"/><Relationship Id="rId4" Type="http://schemas.openxmlformats.org/officeDocument/2006/relationships/image" Target="../media/image18.emf"/></Relationships>
</file>

<file path=ppt/slides/_rels/slide11.xml.rels><?xml version="1.0" encoding="UTF-8" standalone="yes"?>
<Relationships xmlns="http://schemas.openxmlformats.org/package/2006/relationships"><Relationship Id="rId3" Type="http://schemas.openxmlformats.org/officeDocument/2006/relationships/image" Target="../media/image22.emf"/><Relationship Id="rId7" Type="http://schemas.openxmlformats.org/officeDocument/2006/relationships/image" Target="../media/image26.emf"/><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image" Target="../media/image25.emf"/><Relationship Id="rId5" Type="http://schemas.openxmlformats.org/officeDocument/2006/relationships/image" Target="../media/image24.emf"/><Relationship Id="rId4" Type="http://schemas.openxmlformats.org/officeDocument/2006/relationships/image" Target="../media/image23.emf"/></Relationships>
</file>

<file path=ppt/slides/_rels/slide12.xml.rels><?xml version="1.0" encoding="UTF-8" standalone="yes"?>
<Relationships xmlns="http://schemas.openxmlformats.org/package/2006/relationships"><Relationship Id="rId8" Type="http://schemas.openxmlformats.org/officeDocument/2006/relationships/image" Target="../media/image32.emf"/><Relationship Id="rId3" Type="http://schemas.openxmlformats.org/officeDocument/2006/relationships/image" Target="../media/image27.emf"/><Relationship Id="rId7" Type="http://schemas.openxmlformats.org/officeDocument/2006/relationships/image" Target="../media/image31.emf"/><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image" Target="../media/image30.png"/><Relationship Id="rId5" Type="http://schemas.openxmlformats.org/officeDocument/2006/relationships/image" Target="../media/image29.emf"/><Relationship Id="rId4" Type="http://schemas.openxmlformats.org/officeDocument/2006/relationships/image" Target="../media/image28.emf"/></Relationships>
</file>

<file path=ppt/slides/_rels/slide13.xml.rels><?xml version="1.0" encoding="UTF-8" standalone="yes"?>
<Relationships xmlns="http://schemas.openxmlformats.org/package/2006/relationships"><Relationship Id="rId3" Type="http://schemas.openxmlformats.org/officeDocument/2006/relationships/image" Target="../media/image27.emf"/><Relationship Id="rId7" Type="http://schemas.openxmlformats.org/officeDocument/2006/relationships/image" Target="../media/image33.png"/><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image" Target="../media/image30.png"/><Relationship Id="rId5" Type="http://schemas.openxmlformats.org/officeDocument/2006/relationships/image" Target="../media/image29.emf"/><Relationship Id="rId4" Type="http://schemas.openxmlformats.org/officeDocument/2006/relationships/image" Target="../media/image28.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35.png"/></Relationships>
</file>

<file path=ppt/slides/_rels/slide16.xml.rels><?xml version="1.0" encoding="UTF-8" standalone="yes"?>
<Relationships xmlns="http://schemas.openxmlformats.org/package/2006/relationships"><Relationship Id="rId8" Type="http://schemas.openxmlformats.org/officeDocument/2006/relationships/image" Target="../media/image40.emf"/><Relationship Id="rId3" Type="http://schemas.openxmlformats.org/officeDocument/2006/relationships/image" Target="../media/image36.emf"/><Relationship Id="rId7" Type="http://schemas.openxmlformats.org/officeDocument/2006/relationships/image" Target="../media/image39.emf"/><Relationship Id="rId2" Type="http://schemas.openxmlformats.org/officeDocument/2006/relationships/notesSlide" Target="../notesSlides/notesSlide14.xml"/><Relationship Id="rId1" Type="http://schemas.openxmlformats.org/officeDocument/2006/relationships/slideLayout" Target="../slideLayouts/slideLayout3.xml"/><Relationship Id="rId6" Type="http://schemas.openxmlformats.org/officeDocument/2006/relationships/image" Target="../media/image38.emf"/><Relationship Id="rId5" Type="http://schemas.openxmlformats.org/officeDocument/2006/relationships/image" Target="../media/image37.emf"/><Relationship Id="rId4" Type="http://schemas.openxmlformats.org/officeDocument/2006/relationships/image" Target="../media/image35.png"/><Relationship Id="rId9" Type="http://schemas.openxmlformats.org/officeDocument/2006/relationships/image" Target="../media/image41.emf"/></Relationships>
</file>

<file path=ppt/slides/_rels/slide17.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35.png"/></Relationships>
</file>

<file path=ppt/slides/_rels/slide18.xml.rels><?xml version="1.0" encoding="UTF-8" standalone="yes"?>
<Relationships xmlns="http://schemas.openxmlformats.org/package/2006/relationships"><Relationship Id="rId3" Type="http://schemas.openxmlformats.org/officeDocument/2006/relationships/image" Target="../media/image42.emf"/><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43.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8" Type="http://schemas.openxmlformats.org/officeDocument/2006/relationships/image" Target="../media/image48.png"/><Relationship Id="rId13" Type="http://schemas.openxmlformats.org/officeDocument/2006/relationships/image" Target="../media/image53.emf"/><Relationship Id="rId3" Type="http://schemas.openxmlformats.org/officeDocument/2006/relationships/image" Target="../media/image42.emf"/><Relationship Id="rId7" Type="http://schemas.openxmlformats.org/officeDocument/2006/relationships/image" Target="../media/image47.png"/><Relationship Id="rId12" Type="http://schemas.openxmlformats.org/officeDocument/2006/relationships/image" Target="../media/image52.emf"/><Relationship Id="rId2" Type="http://schemas.openxmlformats.org/officeDocument/2006/relationships/notesSlide" Target="../notesSlides/notesSlide18.xml"/><Relationship Id="rId1" Type="http://schemas.openxmlformats.org/officeDocument/2006/relationships/slideLayout" Target="../slideLayouts/slideLayout3.xml"/><Relationship Id="rId6" Type="http://schemas.openxmlformats.org/officeDocument/2006/relationships/image" Target="../media/image46.emf"/><Relationship Id="rId11" Type="http://schemas.openxmlformats.org/officeDocument/2006/relationships/image" Target="../media/image51.emf"/><Relationship Id="rId5" Type="http://schemas.openxmlformats.org/officeDocument/2006/relationships/image" Target="../media/image45.emf"/><Relationship Id="rId10" Type="http://schemas.openxmlformats.org/officeDocument/2006/relationships/image" Target="../media/image50.emf"/><Relationship Id="rId4" Type="http://schemas.openxmlformats.org/officeDocument/2006/relationships/image" Target="../media/image44.emf"/><Relationship Id="rId9" Type="http://schemas.openxmlformats.org/officeDocument/2006/relationships/image" Target="../media/image49.emf"/><Relationship Id="rId14" Type="http://schemas.openxmlformats.org/officeDocument/2006/relationships/image" Target="../media/image54.emf"/></Relationships>
</file>

<file path=ppt/slides/_rels/slide21.xml.rels><?xml version="1.0" encoding="UTF-8" standalone="yes"?>
<Relationships xmlns="http://schemas.openxmlformats.org/package/2006/relationships"><Relationship Id="rId8" Type="http://schemas.openxmlformats.org/officeDocument/2006/relationships/image" Target="../media/image59.emf"/><Relationship Id="rId3" Type="http://schemas.openxmlformats.org/officeDocument/2006/relationships/image" Target="../media/image55.emf"/><Relationship Id="rId7" Type="http://schemas.openxmlformats.org/officeDocument/2006/relationships/image" Target="../media/image42.emf"/><Relationship Id="rId2" Type="http://schemas.openxmlformats.org/officeDocument/2006/relationships/notesSlide" Target="../notesSlides/notesSlide19.xml"/><Relationship Id="rId1" Type="http://schemas.openxmlformats.org/officeDocument/2006/relationships/slideLayout" Target="../slideLayouts/slideLayout3.xml"/><Relationship Id="rId6" Type="http://schemas.openxmlformats.org/officeDocument/2006/relationships/image" Target="../media/image58.emf"/><Relationship Id="rId5" Type="http://schemas.openxmlformats.org/officeDocument/2006/relationships/image" Target="../media/image57.emf"/><Relationship Id="rId10" Type="http://schemas.openxmlformats.org/officeDocument/2006/relationships/image" Target="../media/image61.emf"/><Relationship Id="rId4" Type="http://schemas.openxmlformats.org/officeDocument/2006/relationships/image" Target="../media/image56.emf"/><Relationship Id="rId9" Type="http://schemas.openxmlformats.org/officeDocument/2006/relationships/image" Target="../media/image60.emf"/></Relationships>
</file>

<file path=ppt/slides/_rels/slide22.xml.rels><?xml version="1.0" encoding="UTF-8" standalone="yes"?>
<Relationships xmlns="http://schemas.openxmlformats.org/package/2006/relationships"><Relationship Id="rId8" Type="http://schemas.openxmlformats.org/officeDocument/2006/relationships/image" Target="../media/image67.png"/><Relationship Id="rId3" Type="http://schemas.openxmlformats.org/officeDocument/2006/relationships/image" Target="../media/image62.emf"/><Relationship Id="rId7" Type="http://schemas.openxmlformats.org/officeDocument/2006/relationships/image" Target="../media/image66.emf"/><Relationship Id="rId2" Type="http://schemas.openxmlformats.org/officeDocument/2006/relationships/notesSlide" Target="../notesSlides/notesSlide20.xml"/><Relationship Id="rId1" Type="http://schemas.openxmlformats.org/officeDocument/2006/relationships/slideLayout" Target="../slideLayouts/slideLayout3.xml"/><Relationship Id="rId6" Type="http://schemas.openxmlformats.org/officeDocument/2006/relationships/image" Target="../media/image65.emf"/><Relationship Id="rId5" Type="http://schemas.openxmlformats.org/officeDocument/2006/relationships/image" Target="../media/image64.png"/><Relationship Id="rId4" Type="http://schemas.openxmlformats.org/officeDocument/2006/relationships/image" Target="../media/image63.png"/></Relationships>
</file>

<file path=ppt/slides/_rels/slide23.xml.rels><?xml version="1.0" encoding="UTF-8" standalone="yes"?>
<Relationships xmlns="http://schemas.openxmlformats.org/package/2006/relationships"><Relationship Id="rId8" Type="http://schemas.openxmlformats.org/officeDocument/2006/relationships/image" Target="../media/image59.emf"/><Relationship Id="rId3" Type="http://schemas.openxmlformats.org/officeDocument/2006/relationships/image" Target="../media/image55.emf"/><Relationship Id="rId7" Type="http://schemas.openxmlformats.org/officeDocument/2006/relationships/image" Target="../media/image42.emf"/><Relationship Id="rId2" Type="http://schemas.openxmlformats.org/officeDocument/2006/relationships/notesSlide" Target="../notesSlides/notesSlide21.xml"/><Relationship Id="rId1" Type="http://schemas.openxmlformats.org/officeDocument/2006/relationships/slideLayout" Target="../slideLayouts/slideLayout3.xml"/><Relationship Id="rId6" Type="http://schemas.openxmlformats.org/officeDocument/2006/relationships/image" Target="../media/image58.emf"/><Relationship Id="rId5" Type="http://schemas.openxmlformats.org/officeDocument/2006/relationships/image" Target="../media/image57.emf"/><Relationship Id="rId10" Type="http://schemas.openxmlformats.org/officeDocument/2006/relationships/image" Target="../media/image61.emf"/><Relationship Id="rId4" Type="http://schemas.openxmlformats.org/officeDocument/2006/relationships/image" Target="../media/image56.emf"/><Relationship Id="rId9" Type="http://schemas.openxmlformats.org/officeDocument/2006/relationships/image" Target="../media/image60.emf"/></Relationships>
</file>

<file path=ppt/slides/_rels/slide24.xml.rels><?xml version="1.0" encoding="UTF-8" standalone="yes"?>
<Relationships xmlns="http://schemas.openxmlformats.org/package/2006/relationships"><Relationship Id="rId3" Type="http://schemas.openxmlformats.org/officeDocument/2006/relationships/image" Target="../media/image68.emf"/><Relationship Id="rId2" Type="http://schemas.openxmlformats.org/officeDocument/2006/relationships/notesSlide" Target="../notesSlides/notesSlide22.xml"/><Relationship Id="rId1" Type="http://schemas.openxmlformats.org/officeDocument/2006/relationships/slideLayout" Target="../slideLayouts/slideLayout3.xml"/><Relationship Id="rId6" Type="http://schemas.openxmlformats.org/officeDocument/2006/relationships/image" Target="../media/image71.emf"/><Relationship Id="rId5" Type="http://schemas.openxmlformats.org/officeDocument/2006/relationships/image" Target="../media/image70.emf"/><Relationship Id="rId4" Type="http://schemas.openxmlformats.org/officeDocument/2006/relationships/image" Target="../media/image69.emf"/></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8" Type="http://schemas.openxmlformats.org/officeDocument/2006/relationships/image" Target="../media/image77.emf"/><Relationship Id="rId3" Type="http://schemas.openxmlformats.org/officeDocument/2006/relationships/image" Target="../media/image72.emf"/><Relationship Id="rId7" Type="http://schemas.openxmlformats.org/officeDocument/2006/relationships/image" Target="../media/image76.emf"/><Relationship Id="rId2" Type="http://schemas.openxmlformats.org/officeDocument/2006/relationships/notesSlide" Target="../notesSlides/notesSlide27.xml"/><Relationship Id="rId1" Type="http://schemas.openxmlformats.org/officeDocument/2006/relationships/slideLayout" Target="../slideLayouts/slideLayout3.xml"/><Relationship Id="rId6" Type="http://schemas.openxmlformats.org/officeDocument/2006/relationships/image" Target="../media/image75.emf"/><Relationship Id="rId5" Type="http://schemas.openxmlformats.org/officeDocument/2006/relationships/image" Target="../media/image74.emf"/><Relationship Id="rId4" Type="http://schemas.openxmlformats.org/officeDocument/2006/relationships/image" Target="../media/image73.emf"/><Relationship Id="rId9" Type="http://schemas.openxmlformats.org/officeDocument/2006/relationships/image" Target="../media/image78.emf"/></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79.emf"/><Relationship Id="rId2" Type="http://schemas.openxmlformats.org/officeDocument/2006/relationships/notesSlide" Target="../notesSlides/notesSlide28.xml"/><Relationship Id="rId1" Type="http://schemas.openxmlformats.org/officeDocument/2006/relationships/slideLayout" Target="../slideLayouts/slideLayout3.xml"/><Relationship Id="rId4" Type="http://schemas.openxmlformats.org/officeDocument/2006/relationships/image" Target="../media/image80.emf"/></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8" Type="http://schemas.openxmlformats.org/officeDocument/2006/relationships/image" Target="../media/image87.emf"/><Relationship Id="rId3" Type="http://schemas.openxmlformats.org/officeDocument/2006/relationships/image" Target="../media/image82.emf"/><Relationship Id="rId7" Type="http://schemas.openxmlformats.org/officeDocument/2006/relationships/image" Target="../media/image86.emf"/><Relationship Id="rId2" Type="http://schemas.openxmlformats.org/officeDocument/2006/relationships/image" Target="../media/image81.png"/><Relationship Id="rId1" Type="http://schemas.openxmlformats.org/officeDocument/2006/relationships/slideLayout" Target="../slideLayouts/slideLayout3.xml"/><Relationship Id="rId6" Type="http://schemas.openxmlformats.org/officeDocument/2006/relationships/image" Target="../media/image85.emf"/><Relationship Id="rId5" Type="http://schemas.openxmlformats.org/officeDocument/2006/relationships/image" Target="../media/image84.emf"/><Relationship Id="rId10" Type="http://schemas.openxmlformats.org/officeDocument/2006/relationships/image" Target="../media/image89.emf"/><Relationship Id="rId4" Type="http://schemas.openxmlformats.org/officeDocument/2006/relationships/image" Target="../media/image83.emf"/><Relationship Id="rId9" Type="http://schemas.openxmlformats.org/officeDocument/2006/relationships/image" Target="../media/image88.emf"/></Relationships>
</file>

<file path=ppt/slides/_rels/slide37.xml.rels><?xml version="1.0" encoding="UTF-8" standalone="yes"?>
<Relationships xmlns="http://schemas.openxmlformats.org/package/2006/relationships"><Relationship Id="rId3" Type="http://schemas.openxmlformats.org/officeDocument/2006/relationships/image" Target="../media/image90.emf"/><Relationship Id="rId2" Type="http://schemas.openxmlformats.org/officeDocument/2006/relationships/notesSlide" Target="../notesSlides/notesSlide33.xml"/><Relationship Id="rId1" Type="http://schemas.openxmlformats.org/officeDocument/2006/relationships/slideLayout" Target="../slideLayouts/slideLayout3.xml"/><Relationship Id="rId6" Type="http://schemas.openxmlformats.org/officeDocument/2006/relationships/image" Target="../media/image93.emf"/><Relationship Id="rId5" Type="http://schemas.openxmlformats.org/officeDocument/2006/relationships/image" Target="../media/image92.emf"/><Relationship Id="rId4" Type="http://schemas.openxmlformats.org/officeDocument/2006/relationships/image" Target="../media/image91.emf"/></Relationships>
</file>

<file path=ppt/slides/_rels/slide38.xml.rels><?xml version="1.0" encoding="UTF-8" standalone="yes"?>
<Relationships xmlns="http://schemas.openxmlformats.org/package/2006/relationships"><Relationship Id="rId3" Type="http://schemas.openxmlformats.org/officeDocument/2006/relationships/image" Target="../media/image91.emf"/><Relationship Id="rId7" Type="http://schemas.openxmlformats.org/officeDocument/2006/relationships/image" Target="../media/image95.emf"/><Relationship Id="rId2" Type="http://schemas.openxmlformats.org/officeDocument/2006/relationships/notesSlide" Target="../notesSlides/notesSlide34.xml"/><Relationship Id="rId1" Type="http://schemas.openxmlformats.org/officeDocument/2006/relationships/slideLayout" Target="../slideLayouts/slideLayout3.xml"/><Relationship Id="rId6" Type="http://schemas.openxmlformats.org/officeDocument/2006/relationships/image" Target="../media/image94.emf"/><Relationship Id="rId5" Type="http://schemas.openxmlformats.org/officeDocument/2006/relationships/image" Target="../media/image93.emf"/><Relationship Id="rId4" Type="http://schemas.openxmlformats.org/officeDocument/2006/relationships/image" Target="../media/image92.emf"/></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image" Target="../media/image4.emf"/><Relationship Id="rId4" Type="http://schemas.openxmlformats.org/officeDocument/2006/relationships/image" Target="../media/image3.emf"/></Relationships>
</file>

<file path=ppt/slides/_rels/slide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5.emf"/><Relationship Id="rId7" Type="http://schemas.openxmlformats.org/officeDocument/2006/relationships/image" Target="../media/image9.emf"/><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8.emf"/><Relationship Id="rId5" Type="http://schemas.openxmlformats.org/officeDocument/2006/relationships/image" Target="../media/image7.emf"/><Relationship Id="rId4" Type="http://schemas.openxmlformats.org/officeDocument/2006/relationships/image" Target="../media/image6.emf"/><Relationship Id="rId9" Type="http://schemas.openxmlformats.org/officeDocument/2006/relationships/image" Target="../media/image11.emf"/></Relationships>
</file>

<file path=ppt/slides/_rels/slide9.xml.rels><?xml version="1.0" encoding="UTF-8" standalone="yes"?>
<Relationships xmlns="http://schemas.openxmlformats.org/package/2006/relationships"><Relationship Id="rId3" Type="http://schemas.openxmlformats.org/officeDocument/2006/relationships/image" Target="../media/image12.emf"/><Relationship Id="rId7" Type="http://schemas.openxmlformats.org/officeDocument/2006/relationships/image" Target="../media/image16.emf"/><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15.emf"/><Relationship Id="rId5" Type="http://schemas.openxmlformats.org/officeDocument/2006/relationships/image" Target="../media/image14.emf"/><Relationship Id="rId4" Type="http://schemas.openxmlformats.org/officeDocument/2006/relationships/image" Target="../media/image13.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25C0601-9E43-CFF5-9213-15A61DF194B6}"/>
              </a:ext>
            </a:extLst>
          </p:cNvPr>
          <p:cNvSpPr>
            <a:spLocks noGrp="1"/>
          </p:cNvSpPr>
          <p:nvPr>
            <p:ph type="ctrTitle"/>
          </p:nvPr>
        </p:nvSpPr>
        <p:spPr>
          <a:xfrm>
            <a:off x="390144" y="1122363"/>
            <a:ext cx="8351520" cy="2620582"/>
          </a:xfrm>
        </p:spPr>
        <p:txBody>
          <a:bodyPr>
            <a:normAutofit/>
          </a:bodyPr>
          <a:lstStyle/>
          <a:p>
            <a:r>
              <a:rPr lang="ja-JP" altLang="en-US" sz="4400"/>
              <a:t>ブラックホールを回る</a:t>
            </a:r>
            <a:br>
              <a:rPr lang="en-US" altLang="ja-JP" sz="4400" dirty="0"/>
            </a:br>
            <a:r>
              <a:rPr lang="ja-JP" altLang="en-US" sz="4400"/>
              <a:t>薄い降着円盤の作る像</a:t>
            </a:r>
            <a:r>
              <a:rPr lang="en-US" altLang="ja-JP" sz="4400" dirty="0"/>
              <a:t>.</a:t>
            </a:r>
            <a:br>
              <a:rPr lang="en-US" altLang="ja-JP" sz="4400" dirty="0"/>
            </a:br>
            <a:r>
              <a:rPr lang="en-US" altLang="ja-JP" sz="4400" dirty="0">
                <a:solidFill>
                  <a:srgbClr val="FF0000"/>
                </a:solidFill>
              </a:rPr>
              <a:t>short version.</a:t>
            </a:r>
            <a:endParaRPr kumimoji="1" lang="ja-JP" altLang="en-US" sz="4400">
              <a:solidFill>
                <a:srgbClr val="FF0000"/>
              </a:solidFill>
              <a:latin typeface="Hiragino Kaku Gothic Std W8" panose="020B0800000000000000" pitchFamily="34" charset="-128"/>
              <a:ea typeface="Hiragino Kaku Gothic Std W8" panose="020B0800000000000000" pitchFamily="34" charset="-128"/>
            </a:endParaRPr>
          </a:p>
        </p:txBody>
      </p:sp>
      <p:sp>
        <p:nvSpPr>
          <p:cNvPr id="3" name="字幕 2">
            <a:extLst>
              <a:ext uri="{FF2B5EF4-FFF2-40B4-BE49-F238E27FC236}">
                <a16:creationId xmlns:a16="http://schemas.microsoft.com/office/drawing/2014/main" id="{1F317453-2659-04C0-4374-F182FDA7C0E2}"/>
              </a:ext>
            </a:extLst>
          </p:cNvPr>
          <p:cNvSpPr>
            <a:spLocks noGrp="1"/>
          </p:cNvSpPr>
          <p:nvPr>
            <p:ph type="subTitle" idx="1"/>
          </p:nvPr>
        </p:nvSpPr>
        <p:spPr>
          <a:xfrm>
            <a:off x="390143" y="3742945"/>
            <a:ext cx="8351519" cy="2593687"/>
          </a:xfrm>
        </p:spPr>
        <p:txBody>
          <a:bodyPr>
            <a:normAutofit/>
          </a:bodyPr>
          <a:lstStyle/>
          <a:p>
            <a:pPr marL="0" indent="0" eaLnBrk="0">
              <a:lnSpc>
                <a:spcPct val="150000"/>
              </a:lnSpc>
              <a:spcBef>
                <a:spcPts val="0"/>
              </a:spcBef>
              <a:buNone/>
            </a:pPr>
            <a:r>
              <a:rPr lang="en-US" altLang="ja-JP" sz="1800" dirty="0">
                <a:solidFill>
                  <a:schemeClr val="bg2">
                    <a:lumMod val="50000"/>
                  </a:schemeClr>
                </a:solidFill>
              </a:rPr>
              <a:t>[1] Jean-</a:t>
            </a:r>
            <a:r>
              <a:rPr lang="en-US" altLang="ja-JP" sz="1800" dirty="0" err="1">
                <a:solidFill>
                  <a:schemeClr val="bg2">
                    <a:lumMod val="50000"/>
                  </a:schemeClr>
                </a:solidFill>
              </a:rPr>
              <a:t>pierre</a:t>
            </a:r>
            <a:r>
              <a:rPr lang="en-US" altLang="ja-JP" sz="1800" dirty="0">
                <a:solidFill>
                  <a:schemeClr val="bg2">
                    <a:lumMod val="50000"/>
                  </a:schemeClr>
                </a:solidFill>
              </a:rPr>
              <a:t> </a:t>
            </a:r>
            <a:r>
              <a:rPr lang="en-US" altLang="ja-JP" sz="1800" dirty="0" err="1">
                <a:solidFill>
                  <a:schemeClr val="bg2">
                    <a:lumMod val="50000"/>
                  </a:schemeClr>
                </a:solidFill>
              </a:rPr>
              <a:t>Luminet</a:t>
            </a:r>
            <a:r>
              <a:rPr lang="en-US" altLang="ja-JP" dirty="0">
                <a:solidFill>
                  <a:schemeClr val="bg2">
                    <a:lumMod val="50000"/>
                  </a:schemeClr>
                </a:solidFill>
              </a:rPr>
              <a:t>, </a:t>
            </a:r>
          </a:p>
          <a:p>
            <a:pPr marL="0" indent="0" eaLnBrk="0">
              <a:lnSpc>
                <a:spcPct val="150000"/>
              </a:lnSpc>
              <a:spcBef>
                <a:spcPts val="0"/>
              </a:spcBef>
              <a:buNone/>
            </a:pPr>
            <a:r>
              <a:rPr lang="en-US" altLang="ja-JP" sz="1800" i="1" dirty="0">
                <a:solidFill>
                  <a:schemeClr val="bg2">
                    <a:lumMod val="50000"/>
                  </a:schemeClr>
                </a:solidFill>
              </a:rPr>
              <a:t>image of sphere black hole with thin accretion disk</a:t>
            </a:r>
            <a:r>
              <a:rPr lang="en-US" altLang="ja-JP" sz="1800" dirty="0">
                <a:solidFill>
                  <a:schemeClr val="bg2">
                    <a:lumMod val="50000"/>
                  </a:schemeClr>
                </a:solidFill>
              </a:rPr>
              <a:t>,</a:t>
            </a:r>
          </a:p>
          <a:p>
            <a:pPr marL="0" indent="0" eaLnBrk="0">
              <a:lnSpc>
                <a:spcPct val="150000"/>
              </a:lnSpc>
              <a:spcBef>
                <a:spcPts val="0"/>
              </a:spcBef>
              <a:buNone/>
            </a:pPr>
            <a:r>
              <a:rPr lang="en-US" altLang="ja-JP" dirty="0">
                <a:solidFill>
                  <a:schemeClr val="bg2">
                    <a:lumMod val="50000"/>
                  </a:schemeClr>
                </a:solidFill>
              </a:rPr>
              <a:t>(</a:t>
            </a:r>
            <a:r>
              <a:rPr lang="en-US" altLang="ja-JP" dirty="0" err="1">
                <a:solidFill>
                  <a:schemeClr val="bg2">
                    <a:lumMod val="50000"/>
                  </a:schemeClr>
                </a:solidFill>
              </a:rPr>
              <a:t>Observatoire</a:t>
            </a:r>
            <a:r>
              <a:rPr lang="en-US" altLang="ja-JP" dirty="0">
                <a:solidFill>
                  <a:schemeClr val="bg2">
                    <a:lumMod val="50000"/>
                  </a:schemeClr>
                </a:solidFill>
              </a:rPr>
              <a:t> de Paris, 1978)</a:t>
            </a:r>
            <a:endParaRPr lang="en-US" altLang="ja-JP" sz="1800" dirty="0">
              <a:solidFill>
                <a:schemeClr val="bg2">
                  <a:lumMod val="50000"/>
                </a:schemeClr>
              </a:solidFill>
            </a:endParaRPr>
          </a:p>
          <a:p>
            <a:r>
              <a:rPr kumimoji="1" lang="en-US" altLang="ja-JP" dirty="0">
                <a:latin typeface="Hiragino Kaku Gothic Std W8" panose="020B0800000000000000" pitchFamily="34" charset="-128"/>
                <a:ea typeface="Hiragino Kaku Gothic Std W8" panose="020B0800000000000000" pitchFamily="34" charset="-128"/>
              </a:rPr>
              <a:t>20041054</a:t>
            </a:r>
            <a:r>
              <a:rPr kumimoji="1" lang="ja-JP" altLang="en-US">
                <a:latin typeface="Hiragino Kaku Gothic Std W8" panose="020B0800000000000000" pitchFamily="34" charset="-128"/>
                <a:ea typeface="Hiragino Kaku Gothic Std W8" panose="020B0800000000000000" pitchFamily="34" charset="-128"/>
              </a:rPr>
              <a:t>　</a:t>
            </a:r>
            <a:r>
              <a:rPr lang="ja-JP" altLang="en-US">
                <a:latin typeface="Hiragino Kaku Gothic Std W8" panose="020B0800000000000000" pitchFamily="34" charset="-128"/>
                <a:ea typeface="Hiragino Kaku Gothic Std W8" panose="020B0800000000000000" pitchFamily="34" charset="-128"/>
              </a:rPr>
              <a:t>大豆生田幹</a:t>
            </a:r>
            <a:endParaRPr kumimoji="1" lang="ja-JP" altLang="en-US">
              <a:latin typeface="Hiragino Kaku Gothic Std W8" panose="020B0800000000000000" pitchFamily="34" charset="-128"/>
              <a:ea typeface="Hiragino Kaku Gothic Std W8" panose="020B0800000000000000" pitchFamily="34" charset="-128"/>
            </a:endParaRPr>
          </a:p>
        </p:txBody>
      </p:sp>
    </p:spTree>
    <p:extLst>
      <p:ext uri="{BB962C8B-B14F-4D97-AF65-F5344CB8AC3E}">
        <p14:creationId xmlns:p14="http://schemas.microsoft.com/office/powerpoint/2010/main" val="9542371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en-US" altLang="ja-JP" dirty="0"/>
              <a:t>null</a:t>
            </a:r>
            <a:r>
              <a:rPr lang="ja-JP" altLang="en-US"/>
              <a:t>測地線方程式（</a:t>
            </a:r>
            <a:r>
              <a:rPr lang="en-US" altLang="ja-JP" dirty="0"/>
              <a:t>3/3</a:t>
            </a:r>
            <a:r>
              <a:rPr lang="ja-JP" altLang="en-US"/>
              <a:t>）</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r>
              <a:rPr lang="ja-JP" altLang="en-US" sz="1800"/>
              <a:t>　　　　　　　この関係を用いて　　　部分の式を考える。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共偏微分</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10</a:t>
            </a:fld>
            <a:r>
              <a:rPr lang="en-US"/>
              <a:t>/n</a:t>
            </a:r>
            <a:endParaRPr lang="en-US" dirty="0"/>
          </a:p>
        </p:txBody>
      </p:sp>
      <p:pic>
        <p:nvPicPr>
          <p:cNvPr id="5" name="図 4">
            <a:extLst>
              <a:ext uri="{FF2B5EF4-FFF2-40B4-BE49-F238E27FC236}">
                <a16:creationId xmlns:a16="http://schemas.microsoft.com/office/drawing/2014/main" id="{B9A12DA1-F072-3E2E-04D0-2C29C3F24F53}"/>
              </a:ext>
            </a:extLst>
          </p:cNvPr>
          <p:cNvPicPr>
            <a:picLocks noChangeAspect="1"/>
          </p:cNvPicPr>
          <p:nvPr/>
        </p:nvPicPr>
        <p:blipFill>
          <a:blip r:embed="rId3"/>
          <a:stretch>
            <a:fillRect/>
          </a:stretch>
        </p:blipFill>
        <p:spPr>
          <a:xfrm>
            <a:off x="966963" y="1271406"/>
            <a:ext cx="1113498" cy="410506"/>
          </a:xfrm>
          <a:prstGeom prst="rect">
            <a:avLst/>
          </a:prstGeom>
        </p:spPr>
      </p:pic>
      <p:pic>
        <p:nvPicPr>
          <p:cNvPr id="8" name="図 7">
            <a:extLst>
              <a:ext uri="{FF2B5EF4-FFF2-40B4-BE49-F238E27FC236}">
                <a16:creationId xmlns:a16="http://schemas.microsoft.com/office/drawing/2014/main" id="{A3ADCA01-77C8-421B-B446-47579A3CB26D}"/>
              </a:ext>
            </a:extLst>
          </p:cNvPr>
          <p:cNvPicPr>
            <a:picLocks noChangeAspect="1"/>
          </p:cNvPicPr>
          <p:nvPr/>
        </p:nvPicPr>
        <p:blipFill>
          <a:blip r:embed="rId4"/>
          <a:stretch>
            <a:fillRect/>
          </a:stretch>
        </p:blipFill>
        <p:spPr>
          <a:xfrm>
            <a:off x="1097750" y="4889379"/>
            <a:ext cx="1965422" cy="1602067"/>
          </a:xfrm>
          <a:prstGeom prst="rect">
            <a:avLst/>
          </a:prstGeom>
        </p:spPr>
      </p:pic>
      <p:pic>
        <p:nvPicPr>
          <p:cNvPr id="12" name="図 11">
            <a:extLst>
              <a:ext uri="{FF2B5EF4-FFF2-40B4-BE49-F238E27FC236}">
                <a16:creationId xmlns:a16="http://schemas.microsoft.com/office/drawing/2014/main" id="{8BEA4A05-78FC-2D18-4FF6-CE9503071685}"/>
              </a:ext>
            </a:extLst>
          </p:cNvPr>
          <p:cNvPicPr>
            <a:picLocks noChangeAspect="1"/>
          </p:cNvPicPr>
          <p:nvPr/>
        </p:nvPicPr>
        <p:blipFill>
          <a:blip r:embed="rId5"/>
          <a:stretch>
            <a:fillRect/>
          </a:stretch>
        </p:blipFill>
        <p:spPr>
          <a:xfrm>
            <a:off x="4258676" y="1418808"/>
            <a:ext cx="472410" cy="184465"/>
          </a:xfrm>
          <a:prstGeom prst="rect">
            <a:avLst/>
          </a:prstGeom>
        </p:spPr>
      </p:pic>
      <p:pic>
        <p:nvPicPr>
          <p:cNvPr id="13" name="図 12">
            <a:extLst>
              <a:ext uri="{FF2B5EF4-FFF2-40B4-BE49-F238E27FC236}">
                <a16:creationId xmlns:a16="http://schemas.microsoft.com/office/drawing/2014/main" id="{F5260630-4D12-DC2C-1DAD-C98CF3FF55E2}"/>
              </a:ext>
            </a:extLst>
          </p:cNvPr>
          <p:cNvPicPr>
            <a:picLocks noChangeAspect="1"/>
          </p:cNvPicPr>
          <p:nvPr/>
        </p:nvPicPr>
        <p:blipFill>
          <a:blip r:embed="rId6"/>
          <a:stretch>
            <a:fillRect/>
          </a:stretch>
        </p:blipFill>
        <p:spPr>
          <a:xfrm>
            <a:off x="966963" y="1872198"/>
            <a:ext cx="1929249" cy="1280762"/>
          </a:xfrm>
          <a:prstGeom prst="rect">
            <a:avLst/>
          </a:prstGeom>
        </p:spPr>
      </p:pic>
      <p:pic>
        <p:nvPicPr>
          <p:cNvPr id="14" name="図 13">
            <a:extLst>
              <a:ext uri="{FF2B5EF4-FFF2-40B4-BE49-F238E27FC236}">
                <a16:creationId xmlns:a16="http://schemas.microsoft.com/office/drawing/2014/main" id="{75B8B936-9484-7FA9-70D4-AAC0C1BF83E7}"/>
              </a:ext>
            </a:extLst>
          </p:cNvPr>
          <p:cNvPicPr>
            <a:picLocks noChangeAspect="1"/>
          </p:cNvPicPr>
          <p:nvPr/>
        </p:nvPicPr>
        <p:blipFill>
          <a:blip r:embed="rId7"/>
          <a:stretch>
            <a:fillRect/>
          </a:stretch>
        </p:blipFill>
        <p:spPr>
          <a:xfrm>
            <a:off x="2037618" y="4011318"/>
            <a:ext cx="5064369" cy="590732"/>
          </a:xfrm>
          <a:prstGeom prst="rect">
            <a:avLst/>
          </a:prstGeom>
        </p:spPr>
      </p:pic>
    </p:spTree>
    <p:extLst>
      <p:ext uri="{BB962C8B-B14F-4D97-AF65-F5344CB8AC3E}">
        <p14:creationId xmlns:p14="http://schemas.microsoft.com/office/powerpoint/2010/main" val="18264793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光の軌道を表す微分方程式</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r>
              <a:rPr lang="ja-JP" altLang="en-US" sz="1800"/>
              <a:t>シュバルツシルト計量と</a:t>
            </a:r>
            <a:r>
              <a:rPr lang="en-US" altLang="ja-JP" sz="1800" dirty="0"/>
              <a:t>null</a:t>
            </a:r>
            <a:r>
              <a:rPr lang="ja-JP" altLang="en-US" sz="1800"/>
              <a:t>測地線方程式から以下の保存則が導かれる。</a:t>
            </a:r>
            <a:endParaRPr lang="en-US" altLang="ja-JP" sz="1800" dirty="0"/>
          </a:p>
          <a:p>
            <a:pPr marL="0" indent="0" eaLnBrk="0">
              <a:lnSpc>
                <a:spcPct val="150000"/>
              </a:lnSpc>
              <a:spcBef>
                <a:spcPts val="0"/>
              </a:spcBef>
              <a:buNone/>
            </a:pPr>
            <a:endParaRPr lang="en-US" altLang="ja-JP" sz="800" dirty="0">
              <a:solidFill>
                <a:srgbClr val="C00000"/>
              </a:solidFill>
            </a:endParaRPr>
          </a:p>
          <a:p>
            <a:pPr marL="0" indent="0" eaLnBrk="0">
              <a:lnSpc>
                <a:spcPct val="150000"/>
              </a:lnSpc>
              <a:spcBef>
                <a:spcPts val="0"/>
              </a:spcBef>
              <a:buNone/>
            </a:pPr>
            <a:r>
              <a:rPr lang="en-US" altLang="ja-JP" sz="1800" dirty="0">
                <a:solidFill>
                  <a:srgbClr val="C00000"/>
                </a:solidFill>
              </a:rPr>
              <a:t>	</a:t>
            </a:r>
            <a:r>
              <a:rPr lang="ja-JP" altLang="en-US" sz="1800">
                <a:solidFill>
                  <a:srgbClr val="C00000"/>
                </a:solidFill>
              </a:rPr>
              <a:t>　エネルギー保存則</a:t>
            </a:r>
            <a:r>
              <a:rPr lang="ja-JP" altLang="en-US" sz="1800"/>
              <a:t>：</a:t>
            </a:r>
            <a:endParaRPr lang="en-US" altLang="ja-JP" sz="1800" dirty="0"/>
          </a:p>
          <a:p>
            <a:pPr marL="0" indent="0" eaLnBrk="0">
              <a:lnSpc>
                <a:spcPct val="150000"/>
              </a:lnSpc>
              <a:spcBef>
                <a:spcPts val="0"/>
              </a:spcBef>
              <a:buNone/>
            </a:pPr>
            <a:endParaRPr lang="en-US" altLang="ja-JP" sz="800" dirty="0">
              <a:solidFill>
                <a:srgbClr val="C00000"/>
              </a:solidFill>
            </a:endParaRPr>
          </a:p>
          <a:p>
            <a:pPr marL="0" indent="0" eaLnBrk="0">
              <a:lnSpc>
                <a:spcPct val="150000"/>
              </a:lnSpc>
              <a:spcBef>
                <a:spcPts val="0"/>
              </a:spcBef>
              <a:buNone/>
            </a:pPr>
            <a:r>
              <a:rPr lang="en-US" altLang="ja-JP" sz="1800" dirty="0">
                <a:solidFill>
                  <a:srgbClr val="C00000"/>
                </a:solidFill>
              </a:rPr>
              <a:t>	</a:t>
            </a:r>
            <a:r>
              <a:rPr lang="ja-JP" altLang="en-US" sz="1800">
                <a:solidFill>
                  <a:srgbClr val="C00000"/>
                </a:solidFill>
              </a:rPr>
              <a:t>　角運動量保存則</a:t>
            </a:r>
            <a:r>
              <a:rPr lang="en-US" altLang="ja-JP" sz="1800" dirty="0">
                <a:solidFill>
                  <a:srgbClr val="C00000"/>
                </a:solidFill>
              </a:rPr>
              <a:t>	</a:t>
            </a:r>
            <a:r>
              <a:rPr lang="ja-JP" altLang="en-US" sz="1800"/>
              <a:t>：</a:t>
            </a:r>
            <a:endParaRPr lang="en-US" altLang="ja-JP" sz="1800" dirty="0"/>
          </a:p>
          <a:p>
            <a:pPr marL="0" indent="0" eaLnBrk="0">
              <a:lnSpc>
                <a:spcPct val="150000"/>
              </a:lnSpc>
              <a:spcBef>
                <a:spcPts val="0"/>
              </a:spcBef>
              <a:buNone/>
            </a:pPr>
            <a:endParaRPr lang="en-US" altLang="ja-JP" sz="800" dirty="0"/>
          </a:p>
          <a:p>
            <a:pPr marL="0" indent="0" eaLnBrk="0">
              <a:lnSpc>
                <a:spcPct val="150000"/>
              </a:lnSpc>
              <a:spcBef>
                <a:spcPts val="0"/>
              </a:spcBef>
              <a:buNone/>
            </a:pPr>
            <a:r>
              <a:rPr lang="ja-JP" altLang="en-US" sz="1800"/>
              <a:t>また、光の世界間隔は常にゼロなので</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以上より、　　　　（これを衝突係数と呼ぶ）とおくと、微分方程式</a:t>
            </a:r>
            <a:endParaRPr lang="en-US" altLang="ja-JP" sz="11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が得られる。また、右の不等式は光の運動可能領域を表す式である。</a:t>
            </a:r>
            <a:endParaRPr lang="en-US" altLang="ja-JP" sz="1800" dirty="0"/>
          </a:p>
          <a:p>
            <a:pPr marL="0" indent="0" eaLnBrk="0">
              <a:lnSpc>
                <a:spcPct val="150000"/>
              </a:lnSpc>
              <a:spcBef>
                <a:spcPts val="0"/>
              </a:spcBef>
              <a:buNone/>
            </a:pP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11</a:t>
            </a:fld>
            <a:r>
              <a:rPr lang="en-US"/>
              <a:t>/n</a:t>
            </a:r>
            <a:endParaRPr lang="en-US" dirty="0"/>
          </a:p>
        </p:txBody>
      </p:sp>
      <p:pic>
        <p:nvPicPr>
          <p:cNvPr id="5" name="図 4">
            <a:extLst>
              <a:ext uri="{FF2B5EF4-FFF2-40B4-BE49-F238E27FC236}">
                <a16:creationId xmlns:a16="http://schemas.microsoft.com/office/drawing/2014/main" id="{7AC2B983-59C7-EAED-BBCF-F7FB502373F6}"/>
              </a:ext>
            </a:extLst>
          </p:cNvPr>
          <p:cNvPicPr>
            <a:picLocks noChangeAspect="1"/>
          </p:cNvPicPr>
          <p:nvPr/>
        </p:nvPicPr>
        <p:blipFill>
          <a:blip r:embed="rId3"/>
          <a:stretch>
            <a:fillRect/>
          </a:stretch>
        </p:blipFill>
        <p:spPr>
          <a:xfrm>
            <a:off x="4004583" y="1886135"/>
            <a:ext cx="2322366" cy="498879"/>
          </a:xfrm>
          <a:prstGeom prst="rect">
            <a:avLst/>
          </a:prstGeom>
        </p:spPr>
      </p:pic>
      <p:pic>
        <p:nvPicPr>
          <p:cNvPr id="6" name="図 5">
            <a:extLst>
              <a:ext uri="{FF2B5EF4-FFF2-40B4-BE49-F238E27FC236}">
                <a16:creationId xmlns:a16="http://schemas.microsoft.com/office/drawing/2014/main" id="{9728D793-FBD9-7685-7967-93D47C35E1CD}"/>
              </a:ext>
            </a:extLst>
          </p:cNvPr>
          <p:cNvPicPr>
            <a:picLocks noChangeAspect="1"/>
          </p:cNvPicPr>
          <p:nvPr/>
        </p:nvPicPr>
        <p:blipFill>
          <a:blip r:embed="rId4"/>
          <a:stretch>
            <a:fillRect/>
          </a:stretch>
        </p:blipFill>
        <p:spPr>
          <a:xfrm>
            <a:off x="4004583" y="2577929"/>
            <a:ext cx="1584716" cy="247047"/>
          </a:xfrm>
          <a:prstGeom prst="rect">
            <a:avLst/>
          </a:prstGeom>
        </p:spPr>
      </p:pic>
      <p:pic>
        <p:nvPicPr>
          <p:cNvPr id="8" name="図 7">
            <a:extLst>
              <a:ext uri="{FF2B5EF4-FFF2-40B4-BE49-F238E27FC236}">
                <a16:creationId xmlns:a16="http://schemas.microsoft.com/office/drawing/2014/main" id="{856291CF-7C80-DFEB-C8D2-F776E959F369}"/>
              </a:ext>
            </a:extLst>
          </p:cNvPr>
          <p:cNvPicPr>
            <a:picLocks noChangeAspect="1"/>
          </p:cNvPicPr>
          <p:nvPr/>
        </p:nvPicPr>
        <p:blipFill>
          <a:blip r:embed="rId5"/>
          <a:stretch>
            <a:fillRect/>
          </a:stretch>
        </p:blipFill>
        <p:spPr>
          <a:xfrm>
            <a:off x="2511630" y="3632331"/>
            <a:ext cx="4120738" cy="867225"/>
          </a:xfrm>
          <a:prstGeom prst="rect">
            <a:avLst/>
          </a:prstGeom>
        </p:spPr>
      </p:pic>
      <p:pic>
        <p:nvPicPr>
          <p:cNvPr id="10" name="図 9">
            <a:extLst>
              <a:ext uri="{FF2B5EF4-FFF2-40B4-BE49-F238E27FC236}">
                <a16:creationId xmlns:a16="http://schemas.microsoft.com/office/drawing/2014/main" id="{E11FE620-1F88-C40E-D8D5-88FAA57C0892}"/>
              </a:ext>
            </a:extLst>
          </p:cNvPr>
          <p:cNvPicPr>
            <a:picLocks noChangeAspect="1"/>
          </p:cNvPicPr>
          <p:nvPr/>
        </p:nvPicPr>
        <p:blipFill>
          <a:blip r:embed="rId6"/>
          <a:stretch>
            <a:fillRect/>
          </a:stretch>
        </p:blipFill>
        <p:spPr>
          <a:xfrm>
            <a:off x="2060533" y="4693139"/>
            <a:ext cx="603250" cy="469900"/>
          </a:xfrm>
          <a:prstGeom prst="rect">
            <a:avLst/>
          </a:prstGeom>
        </p:spPr>
      </p:pic>
      <p:pic>
        <p:nvPicPr>
          <p:cNvPr id="13" name="図 12">
            <a:extLst>
              <a:ext uri="{FF2B5EF4-FFF2-40B4-BE49-F238E27FC236}">
                <a16:creationId xmlns:a16="http://schemas.microsoft.com/office/drawing/2014/main" id="{281314CB-44C6-0D6E-A9D7-0423AFAD5F96}"/>
              </a:ext>
            </a:extLst>
          </p:cNvPr>
          <p:cNvPicPr>
            <a:picLocks noChangeAspect="1"/>
          </p:cNvPicPr>
          <p:nvPr/>
        </p:nvPicPr>
        <p:blipFill>
          <a:blip r:embed="rId7"/>
          <a:stretch>
            <a:fillRect/>
          </a:stretch>
        </p:blipFill>
        <p:spPr>
          <a:xfrm>
            <a:off x="2734991" y="5274906"/>
            <a:ext cx="3674016" cy="549656"/>
          </a:xfrm>
          <a:prstGeom prst="rect">
            <a:avLst/>
          </a:prstGeom>
        </p:spPr>
      </p:pic>
    </p:spTree>
    <p:extLst>
      <p:ext uri="{BB962C8B-B14F-4D97-AF65-F5344CB8AC3E}">
        <p14:creationId xmlns:p14="http://schemas.microsoft.com/office/powerpoint/2010/main" val="41968521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有効ポテンシャルと運動可能領域</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12</a:t>
            </a:fld>
            <a:r>
              <a:rPr lang="en-US"/>
              <a:t>/n</a:t>
            </a:r>
            <a:endParaRPr lang="en-US" dirty="0"/>
          </a:p>
        </p:txBody>
      </p:sp>
      <p:sp>
        <p:nvSpPr>
          <p:cNvPr id="22" name="コンテンツ プレースホルダー 2">
            <a:extLst>
              <a:ext uri="{FF2B5EF4-FFF2-40B4-BE49-F238E27FC236}">
                <a16:creationId xmlns:a16="http://schemas.microsoft.com/office/drawing/2014/main" id="{F621299C-5525-1880-7F2A-119525506907}"/>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800"/>
              <a:t>距離を</a:t>
            </a:r>
            <a:r>
              <a:rPr lang="en-US" altLang="ja-JP" sz="1800" dirty="0"/>
              <a:t>BH</a:t>
            </a:r>
            <a:r>
              <a:rPr lang="ja-JP" altLang="en-US" sz="1800"/>
              <a:t>の質量でスケーリングして、</a:t>
            </a:r>
            <a:endParaRPr lang="en-US" altLang="ja-JP" sz="1800" dirty="0"/>
          </a:p>
          <a:p>
            <a:pPr marL="0" indent="0" eaLnBrk="0">
              <a:lnSpc>
                <a:spcPct val="150000"/>
              </a:lnSpc>
              <a:spcBef>
                <a:spcPts val="0"/>
              </a:spcBef>
              <a:buFont typeface="Arial" panose="020B0604020202020204" pitchFamily="34" charset="0"/>
              <a:buNone/>
            </a:pPr>
            <a:endParaRPr lang="en-US" altLang="ja-JP" sz="800" dirty="0">
              <a:solidFill>
                <a:srgbClr val="C00000"/>
              </a:solidFill>
            </a:endParaRPr>
          </a:p>
          <a:p>
            <a:pPr marL="0" indent="0" eaLnBrk="0">
              <a:lnSpc>
                <a:spcPct val="150000"/>
              </a:lnSpc>
              <a:spcBef>
                <a:spcPts val="0"/>
              </a:spcBef>
              <a:buFont typeface="Arial" panose="020B0604020202020204" pitchFamily="34" charset="0"/>
              <a:buNone/>
            </a:pPr>
            <a:r>
              <a:rPr lang="ja-JP" altLang="en-US" sz="1800">
                <a:solidFill>
                  <a:srgbClr val="C00000"/>
                </a:solidFill>
              </a:rPr>
              <a:t>　</a:t>
            </a:r>
            <a:r>
              <a:rPr lang="en-US" altLang="ja-JP" sz="1800" dirty="0">
                <a:solidFill>
                  <a:srgbClr val="C00000"/>
                </a:solidFill>
              </a:rPr>
              <a:t>	</a:t>
            </a:r>
            <a:r>
              <a:rPr lang="ja-JP" altLang="en-US" sz="1800">
                <a:solidFill>
                  <a:srgbClr val="C00000"/>
                </a:solidFill>
              </a:rPr>
              <a:t>有効ポテンシャル：</a:t>
            </a:r>
            <a:endParaRPr lang="en-US" altLang="ja-JP" sz="1800" dirty="0"/>
          </a:p>
          <a:p>
            <a:pPr marL="0" indent="0" eaLnBrk="0">
              <a:lnSpc>
                <a:spcPct val="150000"/>
              </a:lnSpc>
              <a:spcBef>
                <a:spcPts val="0"/>
              </a:spcBef>
              <a:buFont typeface="Arial" panose="020B0604020202020204" pitchFamily="34" charset="0"/>
              <a:buNone/>
            </a:pPr>
            <a:endParaRPr lang="en-US" altLang="ja-JP" sz="800" dirty="0"/>
          </a:p>
          <a:p>
            <a:pPr marL="0" indent="0" eaLnBrk="0">
              <a:lnSpc>
                <a:spcPct val="150000"/>
              </a:lnSpc>
              <a:spcBef>
                <a:spcPts val="0"/>
              </a:spcBef>
              <a:buFont typeface="Arial" panose="020B0604020202020204" pitchFamily="34" charset="0"/>
              <a:buNone/>
            </a:pPr>
            <a:r>
              <a:rPr lang="ja-JP" altLang="en-US" sz="1800"/>
              <a:t>と定義する、光の運動可能領域の式は　　　　　　　　　　　　となる。</a:t>
            </a:r>
            <a:endParaRPr lang="en-US" altLang="ja-JP" sz="1800" dirty="0"/>
          </a:p>
        </p:txBody>
      </p:sp>
      <p:pic>
        <p:nvPicPr>
          <p:cNvPr id="33" name="図 32">
            <a:extLst>
              <a:ext uri="{FF2B5EF4-FFF2-40B4-BE49-F238E27FC236}">
                <a16:creationId xmlns:a16="http://schemas.microsoft.com/office/drawing/2014/main" id="{DD399905-9AF8-91D7-BE47-A111D5EB92FC}"/>
              </a:ext>
            </a:extLst>
          </p:cNvPr>
          <p:cNvPicPr>
            <a:picLocks noChangeAspect="1"/>
          </p:cNvPicPr>
          <p:nvPr/>
        </p:nvPicPr>
        <p:blipFill>
          <a:blip r:embed="rId3"/>
          <a:stretch>
            <a:fillRect/>
          </a:stretch>
        </p:blipFill>
        <p:spPr>
          <a:xfrm>
            <a:off x="7049288" y="3877573"/>
            <a:ext cx="244276" cy="199278"/>
          </a:xfrm>
          <a:prstGeom prst="rect">
            <a:avLst/>
          </a:prstGeom>
        </p:spPr>
      </p:pic>
      <p:pic>
        <p:nvPicPr>
          <p:cNvPr id="34" name="図 33">
            <a:extLst>
              <a:ext uri="{FF2B5EF4-FFF2-40B4-BE49-F238E27FC236}">
                <a16:creationId xmlns:a16="http://schemas.microsoft.com/office/drawing/2014/main" id="{558830B1-E73F-45E8-F168-4E0BBF2C030A}"/>
              </a:ext>
            </a:extLst>
          </p:cNvPr>
          <p:cNvPicPr>
            <a:picLocks noChangeAspect="1"/>
          </p:cNvPicPr>
          <p:nvPr/>
        </p:nvPicPr>
        <p:blipFill>
          <a:blip r:embed="rId4"/>
          <a:stretch>
            <a:fillRect/>
          </a:stretch>
        </p:blipFill>
        <p:spPr>
          <a:xfrm>
            <a:off x="7049288" y="4635201"/>
            <a:ext cx="250704" cy="199278"/>
          </a:xfrm>
          <a:prstGeom prst="rect">
            <a:avLst/>
          </a:prstGeom>
        </p:spPr>
      </p:pic>
      <p:pic>
        <p:nvPicPr>
          <p:cNvPr id="35" name="図 34">
            <a:extLst>
              <a:ext uri="{FF2B5EF4-FFF2-40B4-BE49-F238E27FC236}">
                <a16:creationId xmlns:a16="http://schemas.microsoft.com/office/drawing/2014/main" id="{0EB03401-7035-BD9F-65A6-5C530C972F87}"/>
              </a:ext>
            </a:extLst>
          </p:cNvPr>
          <p:cNvPicPr>
            <a:picLocks noChangeAspect="1"/>
          </p:cNvPicPr>
          <p:nvPr/>
        </p:nvPicPr>
        <p:blipFill>
          <a:blip r:embed="rId5"/>
          <a:stretch>
            <a:fillRect/>
          </a:stretch>
        </p:blipFill>
        <p:spPr>
          <a:xfrm>
            <a:off x="7049288" y="5371832"/>
            <a:ext cx="250704" cy="199278"/>
          </a:xfrm>
          <a:prstGeom prst="rect">
            <a:avLst/>
          </a:prstGeom>
        </p:spPr>
      </p:pic>
      <p:pic>
        <p:nvPicPr>
          <p:cNvPr id="11" name="図 10">
            <a:extLst>
              <a:ext uri="{FF2B5EF4-FFF2-40B4-BE49-F238E27FC236}">
                <a16:creationId xmlns:a16="http://schemas.microsoft.com/office/drawing/2014/main" id="{3E4DB658-FD90-D921-F14F-256944FE3D93}"/>
              </a:ext>
            </a:extLst>
          </p:cNvPr>
          <p:cNvPicPr>
            <a:picLocks noChangeAspect="1"/>
          </p:cNvPicPr>
          <p:nvPr/>
        </p:nvPicPr>
        <p:blipFill>
          <a:blip r:embed="rId6"/>
          <a:stretch>
            <a:fillRect/>
          </a:stretch>
        </p:blipFill>
        <p:spPr>
          <a:xfrm>
            <a:off x="2006221" y="3084062"/>
            <a:ext cx="5131555" cy="3441728"/>
          </a:xfrm>
          <a:prstGeom prst="rect">
            <a:avLst/>
          </a:prstGeom>
        </p:spPr>
      </p:pic>
      <p:pic>
        <p:nvPicPr>
          <p:cNvPr id="13" name="図 12">
            <a:extLst>
              <a:ext uri="{FF2B5EF4-FFF2-40B4-BE49-F238E27FC236}">
                <a16:creationId xmlns:a16="http://schemas.microsoft.com/office/drawing/2014/main" id="{9E9DF71C-16E5-3212-B0A9-C712BA88CB9B}"/>
              </a:ext>
            </a:extLst>
          </p:cNvPr>
          <p:cNvPicPr>
            <a:picLocks noChangeAspect="1"/>
          </p:cNvPicPr>
          <p:nvPr/>
        </p:nvPicPr>
        <p:blipFill>
          <a:blip r:embed="rId7"/>
          <a:stretch>
            <a:fillRect/>
          </a:stretch>
        </p:blipFill>
        <p:spPr>
          <a:xfrm>
            <a:off x="4874629" y="2450787"/>
            <a:ext cx="2180918" cy="555573"/>
          </a:xfrm>
          <a:prstGeom prst="rect">
            <a:avLst/>
          </a:prstGeom>
        </p:spPr>
      </p:pic>
      <p:pic>
        <p:nvPicPr>
          <p:cNvPr id="14" name="図 13">
            <a:extLst>
              <a:ext uri="{FF2B5EF4-FFF2-40B4-BE49-F238E27FC236}">
                <a16:creationId xmlns:a16="http://schemas.microsoft.com/office/drawing/2014/main" id="{47FB9B57-2559-E301-E7A4-ADF78AAA595A}"/>
              </a:ext>
            </a:extLst>
          </p:cNvPr>
          <p:cNvPicPr>
            <a:picLocks noChangeAspect="1"/>
          </p:cNvPicPr>
          <p:nvPr/>
        </p:nvPicPr>
        <p:blipFill>
          <a:blip r:embed="rId8"/>
          <a:stretch>
            <a:fillRect/>
          </a:stretch>
        </p:blipFill>
        <p:spPr>
          <a:xfrm>
            <a:off x="3565029" y="1809697"/>
            <a:ext cx="3315707" cy="555573"/>
          </a:xfrm>
          <a:prstGeom prst="rect">
            <a:avLst/>
          </a:prstGeom>
        </p:spPr>
      </p:pic>
    </p:spTree>
    <p:extLst>
      <p:ext uri="{BB962C8B-B14F-4D97-AF65-F5344CB8AC3E}">
        <p14:creationId xmlns:p14="http://schemas.microsoft.com/office/powerpoint/2010/main" val="42068514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有効ポテンシャルによる軌道</a:t>
            </a:r>
            <a:r>
              <a:rPr kumimoji="1" lang="ja-JP" altLang="en-US">
                <a:latin typeface="Hiragino Kaku Gothic Std W8" panose="020B0800000000000000" pitchFamily="34" charset="-128"/>
                <a:ea typeface="Hiragino Kaku Gothic Std W8" panose="020B0800000000000000" pitchFamily="34" charset="-128"/>
              </a:rPr>
              <a:t>の分類</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13</a:t>
            </a:fld>
            <a:r>
              <a:rPr lang="en-US"/>
              <a:t>/n</a:t>
            </a:r>
            <a:endParaRPr lang="en-US" dirty="0"/>
          </a:p>
        </p:txBody>
      </p:sp>
      <p:sp>
        <p:nvSpPr>
          <p:cNvPr id="22" name="コンテンツ プレースホルダー 2">
            <a:extLst>
              <a:ext uri="{FF2B5EF4-FFF2-40B4-BE49-F238E27FC236}">
                <a16:creationId xmlns:a16="http://schemas.microsoft.com/office/drawing/2014/main" id="{F621299C-5525-1880-7F2A-119525506907}"/>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800"/>
              <a:t>　　　重力源へ落下、もしくは無限遠へ飛んでゆく軌道</a:t>
            </a:r>
            <a:endParaRPr lang="en-US" altLang="ja-JP" sz="1800" dirty="0"/>
          </a:p>
          <a:p>
            <a:pPr marL="0" indent="0" eaLnBrk="0">
              <a:lnSpc>
                <a:spcPct val="150000"/>
              </a:lnSpc>
              <a:spcBef>
                <a:spcPts val="0"/>
              </a:spcBef>
              <a:buFont typeface="Arial" panose="020B0604020202020204" pitchFamily="34" charset="0"/>
              <a:buNone/>
            </a:pPr>
            <a:endParaRPr lang="en-US" altLang="ja-JP" sz="800" dirty="0"/>
          </a:p>
          <a:p>
            <a:pPr marL="0" indent="0" eaLnBrk="0">
              <a:lnSpc>
                <a:spcPct val="150000"/>
              </a:lnSpc>
              <a:spcBef>
                <a:spcPts val="0"/>
              </a:spcBef>
              <a:buFont typeface="Arial" panose="020B0604020202020204" pitchFamily="34" charset="0"/>
              <a:buNone/>
            </a:pPr>
            <a:r>
              <a:rPr lang="ja-JP" altLang="en-US" sz="1800"/>
              <a:t>　　　円軌道、もしくは円軌道へ漸近する軌道、その時間反転</a:t>
            </a:r>
            <a:endParaRPr lang="en-US" altLang="ja-JP" sz="1800" dirty="0"/>
          </a:p>
          <a:p>
            <a:pPr marL="0" indent="0" eaLnBrk="0">
              <a:lnSpc>
                <a:spcPct val="150000"/>
              </a:lnSpc>
              <a:spcBef>
                <a:spcPts val="0"/>
              </a:spcBef>
              <a:buFont typeface="Arial" panose="020B0604020202020204" pitchFamily="34" charset="0"/>
              <a:buNone/>
            </a:pPr>
            <a:endParaRPr lang="en-US" altLang="ja-JP" sz="800" dirty="0"/>
          </a:p>
          <a:p>
            <a:pPr marL="0" indent="0" eaLnBrk="0">
              <a:lnSpc>
                <a:spcPct val="150000"/>
              </a:lnSpc>
              <a:spcBef>
                <a:spcPts val="0"/>
              </a:spcBef>
              <a:buNone/>
            </a:pPr>
            <a:r>
              <a:rPr lang="ja-JP" altLang="en-US" sz="1800"/>
              <a:t>　　　</a:t>
            </a:r>
            <a:r>
              <a:rPr kumimoji="1" lang="ja-JP" altLang="en-US" sz="1800">
                <a:latin typeface="Hiragino Kaku Gothic Std W8" panose="020B0800000000000000" pitchFamily="34" charset="-128"/>
                <a:ea typeface="Hiragino Kaku Gothic Std W8" panose="020B0800000000000000" pitchFamily="34" charset="-128"/>
              </a:rPr>
              <a:t>重力源へ近づき、あるところで散乱されて無限遠へ飛んでゆく軌道</a:t>
            </a:r>
          </a:p>
        </p:txBody>
      </p:sp>
      <p:pic>
        <p:nvPicPr>
          <p:cNvPr id="3" name="図 2">
            <a:extLst>
              <a:ext uri="{FF2B5EF4-FFF2-40B4-BE49-F238E27FC236}">
                <a16:creationId xmlns:a16="http://schemas.microsoft.com/office/drawing/2014/main" id="{2F15EC96-73D9-F0E1-FC6B-4027A1E2D1D4}"/>
              </a:ext>
            </a:extLst>
          </p:cNvPr>
          <p:cNvPicPr>
            <a:picLocks noChangeAspect="1"/>
          </p:cNvPicPr>
          <p:nvPr/>
        </p:nvPicPr>
        <p:blipFill>
          <a:blip r:embed="rId3"/>
          <a:stretch>
            <a:fillRect/>
          </a:stretch>
        </p:blipFill>
        <p:spPr>
          <a:xfrm>
            <a:off x="734798" y="1413817"/>
            <a:ext cx="295120" cy="240757"/>
          </a:xfrm>
          <a:prstGeom prst="rect">
            <a:avLst/>
          </a:prstGeom>
        </p:spPr>
      </p:pic>
      <p:pic>
        <p:nvPicPr>
          <p:cNvPr id="5" name="図 4">
            <a:extLst>
              <a:ext uri="{FF2B5EF4-FFF2-40B4-BE49-F238E27FC236}">
                <a16:creationId xmlns:a16="http://schemas.microsoft.com/office/drawing/2014/main" id="{BA6C1EDB-008C-49F3-75DD-143F4ADD4F2B}"/>
              </a:ext>
            </a:extLst>
          </p:cNvPr>
          <p:cNvPicPr>
            <a:picLocks noChangeAspect="1"/>
          </p:cNvPicPr>
          <p:nvPr/>
        </p:nvPicPr>
        <p:blipFill>
          <a:blip r:embed="rId4"/>
          <a:stretch>
            <a:fillRect/>
          </a:stretch>
        </p:blipFill>
        <p:spPr>
          <a:xfrm>
            <a:off x="730252" y="1999841"/>
            <a:ext cx="302887" cy="240755"/>
          </a:xfrm>
          <a:prstGeom prst="rect">
            <a:avLst/>
          </a:prstGeom>
        </p:spPr>
      </p:pic>
      <p:pic>
        <p:nvPicPr>
          <p:cNvPr id="6" name="図 5">
            <a:extLst>
              <a:ext uri="{FF2B5EF4-FFF2-40B4-BE49-F238E27FC236}">
                <a16:creationId xmlns:a16="http://schemas.microsoft.com/office/drawing/2014/main" id="{F0911475-C285-63C1-979B-03A19B8E38B3}"/>
              </a:ext>
            </a:extLst>
          </p:cNvPr>
          <p:cNvPicPr>
            <a:picLocks noChangeAspect="1"/>
          </p:cNvPicPr>
          <p:nvPr/>
        </p:nvPicPr>
        <p:blipFill>
          <a:blip r:embed="rId5"/>
          <a:stretch>
            <a:fillRect/>
          </a:stretch>
        </p:blipFill>
        <p:spPr>
          <a:xfrm>
            <a:off x="730252" y="2598563"/>
            <a:ext cx="302887" cy="240755"/>
          </a:xfrm>
          <a:prstGeom prst="rect">
            <a:avLst/>
          </a:prstGeom>
        </p:spPr>
      </p:pic>
      <p:pic>
        <p:nvPicPr>
          <p:cNvPr id="18" name="図 17">
            <a:extLst>
              <a:ext uri="{FF2B5EF4-FFF2-40B4-BE49-F238E27FC236}">
                <a16:creationId xmlns:a16="http://schemas.microsoft.com/office/drawing/2014/main" id="{B7F0663A-0A2E-4E89-D995-DDBDA7772BE4}"/>
              </a:ext>
            </a:extLst>
          </p:cNvPr>
          <p:cNvPicPr>
            <a:picLocks noChangeAspect="1"/>
          </p:cNvPicPr>
          <p:nvPr/>
        </p:nvPicPr>
        <p:blipFill>
          <a:blip r:embed="rId3"/>
          <a:stretch>
            <a:fillRect/>
          </a:stretch>
        </p:blipFill>
        <p:spPr>
          <a:xfrm>
            <a:off x="8330135" y="4000820"/>
            <a:ext cx="211914" cy="172877"/>
          </a:xfrm>
          <a:prstGeom prst="rect">
            <a:avLst/>
          </a:prstGeom>
        </p:spPr>
      </p:pic>
      <p:pic>
        <p:nvPicPr>
          <p:cNvPr id="19" name="図 18">
            <a:extLst>
              <a:ext uri="{FF2B5EF4-FFF2-40B4-BE49-F238E27FC236}">
                <a16:creationId xmlns:a16="http://schemas.microsoft.com/office/drawing/2014/main" id="{C86F1996-0E4B-C8AA-FCCD-8B99BF46647F}"/>
              </a:ext>
            </a:extLst>
          </p:cNvPr>
          <p:cNvPicPr>
            <a:picLocks noChangeAspect="1"/>
          </p:cNvPicPr>
          <p:nvPr/>
        </p:nvPicPr>
        <p:blipFill>
          <a:blip r:embed="rId4"/>
          <a:stretch>
            <a:fillRect/>
          </a:stretch>
        </p:blipFill>
        <p:spPr>
          <a:xfrm>
            <a:off x="8330135" y="4635554"/>
            <a:ext cx="217491" cy="172878"/>
          </a:xfrm>
          <a:prstGeom prst="rect">
            <a:avLst/>
          </a:prstGeom>
        </p:spPr>
      </p:pic>
      <p:pic>
        <p:nvPicPr>
          <p:cNvPr id="20" name="図 19">
            <a:extLst>
              <a:ext uri="{FF2B5EF4-FFF2-40B4-BE49-F238E27FC236}">
                <a16:creationId xmlns:a16="http://schemas.microsoft.com/office/drawing/2014/main" id="{A5955380-2069-7E15-80C4-2E992227B1A9}"/>
              </a:ext>
            </a:extLst>
          </p:cNvPr>
          <p:cNvPicPr>
            <a:picLocks noChangeAspect="1"/>
          </p:cNvPicPr>
          <p:nvPr/>
        </p:nvPicPr>
        <p:blipFill>
          <a:blip r:embed="rId5"/>
          <a:stretch>
            <a:fillRect/>
          </a:stretch>
        </p:blipFill>
        <p:spPr>
          <a:xfrm>
            <a:off x="8330135" y="5223429"/>
            <a:ext cx="217491" cy="172878"/>
          </a:xfrm>
          <a:prstGeom prst="rect">
            <a:avLst/>
          </a:prstGeom>
        </p:spPr>
      </p:pic>
      <p:pic>
        <p:nvPicPr>
          <p:cNvPr id="21" name="図 20">
            <a:extLst>
              <a:ext uri="{FF2B5EF4-FFF2-40B4-BE49-F238E27FC236}">
                <a16:creationId xmlns:a16="http://schemas.microsoft.com/office/drawing/2014/main" id="{43B6E153-C422-8F12-FDCD-03CF737193A1}"/>
              </a:ext>
            </a:extLst>
          </p:cNvPr>
          <p:cNvPicPr>
            <a:picLocks noChangeAspect="1"/>
          </p:cNvPicPr>
          <p:nvPr/>
        </p:nvPicPr>
        <p:blipFill>
          <a:blip r:embed="rId6"/>
          <a:stretch>
            <a:fillRect/>
          </a:stretch>
        </p:blipFill>
        <p:spPr>
          <a:xfrm>
            <a:off x="4205462" y="3369534"/>
            <a:ext cx="4259756" cy="2857013"/>
          </a:xfrm>
          <a:prstGeom prst="rect">
            <a:avLst/>
          </a:prstGeom>
        </p:spPr>
      </p:pic>
      <p:pic>
        <p:nvPicPr>
          <p:cNvPr id="9" name="図 8">
            <a:extLst>
              <a:ext uri="{FF2B5EF4-FFF2-40B4-BE49-F238E27FC236}">
                <a16:creationId xmlns:a16="http://schemas.microsoft.com/office/drawing/2014/main" id="{66A7774E-9469-8F81-B905-AE08A955B79F}"/>
              </a:ext>
            </a:extLst>
          </p:cNvPr>
          <p:cNvPicPr>
            <a:picLocks noChangeAspect="1"/>
          </p:cNvPicPr>
          <p:nvPr/>
        </p:nvPicPr>
        <p:blipFill>
          <a:blip r:embed="rId7"/>
          <a:stretch>
            <a:fillRect/>
          </a:stretch>
        </p:blipFill>
        <p:spPr>
          <a:xfrm>
            <a:off x="628650" y="3429000"/>
            <a:ext cx="3127373" cy="3048752"/>
          </a:xfrm>
          <a:prstGeom prst="rect">
            <a:avLst/>
          </a:prstGeom>
        </p:spPr>
      </p:pic>
      <p:pic>
        <p:nvPicPr>
          <p:cNvPr id="10" name="図 9">
            <a:extLst>
              <a:ext uri="{FF2B5EF4-FFF2-40B4-BE49-F238E27FC236}">
                <a16:creationId xmlns:a16="http://schemas.microsoft.com/office/drawing/2014/main" id="{A0C3A47B-185A-CCEF-FDFE-88E6E1CE4608}"/>
              </a:ext>
            </a:extLst>
          </p:cNvPr>
          <p:cNvPicPr>
            <a:picLocks noChangeAspect="1"/>
          </p:cNvPicPr>
          <p:nvPr/>
        </p:nvPicPr>
        <p:blipFill>
          <a:blip r:embed="rId3"/>
          <a:stretch>
            <a:fillRect/>
          </a:stretch>
        </p:blipFill>
        <p:spPr>
          <a:xfrm>
            <a:off x="3695819" y="3342561"/>
            <a:ext cx="211914" cy="172877"/>
          </a:xfrm>
          <a:prstGeom prst="rect">
            <a:avLst/>
          </a:prstGeom>
        </p:spPr>
      </p:pic>
      <p:pic>
        <p:nvPicPr>
          <p:cNvPr id="11" name="図 10">
            <a:extLst>
              <a:ext uri="{FF2B5EF4-FFF2-40B4-BE49-F238E27FC236}">
                <a16:creationId xmlns:a16="http://schemas.microsoft.com/office/drawing/2014/main" id="{5A6E0C81-6103-3E71-9EE0-CF0A4D0F3E68}"/>
              </a:ext>
            </a:extLst>
          </p:cNvPr>
          <p:cNvPicPr>
            <a:picLocks noChangeAspect="1"/>
          </p:cNvPicPr>
          <p:nvPr/>
        </p:nvPicPr>
        <p:blipFill>
          <a:blip r:embed="rId4"/>
          <a:stretch>
            <a:fillRect/>
          </a:stretch>
        </p:blipFill>
        <p:spPr>
          <a:xfrm>
            <a:off x="3205675" y="3341253"/>
            <a:ext cx="217491" cy="172878"/>
          </a:xfrm>
          <a:prstGeom prst="rect">
            <a:avLst/>
          </a:prstGeom>
        </p:spPr>
      </p:pic>
      <p:pic>
        <p:nvPicPr>
          <p:cNvPr id="12" name="図 11">
            <a:extLst>
              <a:ext uri="{FF2B5EF4-FFF2-40B4-BE49-F238E27FC236}">
                <a16:creationId xmlns:a16="http://schemas.microsoft.com/office/drawing/2014/main" id="{348AA696-0BE8-3AA5-6E19-C2D9569D8A78}"/>
              </a:ext>
            </a:extLst>
          </p:cNvPr>
          <p:cNvPicPr>
            <a:picLocks noChangeAspect="1"/>
          </p:cNvPicPr>
          <p:nvPr/>
        </p:nvPicPr>
        <p:blipFill>
          <a:blip r:embed="rId5"/>
          <a:stretch>
            <a:fillRect/>
          </a:stretch>
        </p:blipFill>
        <p:spPr>
          <a:xfrm>
            <a:off x="2657672" y="3341253"/>
            <a:ext cx="217491" cy="172878"/>
          </a:xfrm>
          <a:prstGeom prst="rect">
            <a:avLst/>
          </a:prstGeom>
        </p:spPr>
      </p:pic>
    </p:spTree>
    <p:extLst>
      <p:ext uri="{BB962C8B-B14F-4D97-AF65-F5344CB8AC3E}">
        <p14:creationId xmlns:p14="http://schemas.microsoft.com/office/powerpoint/2010/main" val="19125347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F96E590C-000C-2F1F-25DC-97860C0195BC}"/>
              </a:ext>
            </a:extLst>
          </p:cNvPr>
          <p:cNvSpPr/>
          <p:nvPr/>
        </p:nvSpPr>
        <p:spPr>
          <a:xfrm>
            <a:off x="0" y="0"/>
            <a:ext cx="9144000" cy="685800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09464A9F-DC19-9CAD-C3FE-B4957F307D5E}"/>
              </a:ext>
            </a:extLst>
          </p:cNvPr>
          <p:cNvSpPr>
            <a:spLocks noGrp="1"/>
          </p:cNvSpPr>
          <p:nvPr>
            <p:ph type="title"/>
          </p:nvPr>
        </p:nvSpPr>
        <p:spPr/>
        <p:txBody>
          <a:bodyPr anchor="b"/>
          <a:lstStyle/>
          <a:p>
            <a:r>
              <a:rPr kumimoji="1" lang="ja-JP" altLang="en-US">
                <a:latin typeface="Hiragino Kaku Gothic Std W8" panose="020B0800000000000000" pitchFamily="34" charset="-128"/>
                <a:ea typeface="Hiragino Kaku Gothic Std W8" panose="020B0800000000000000" pitchFamily="34" charset="-128"/>
              </a:rPr>
              <a:t>薄い降着円盤の作る像</a:t>
            </a:r>
          </a:p>
        </p:txBody>
      </p:sp>
      <p:sp>
        <p:nvSpPr>
          <p:cNvPr id="3" name="テキスト プレースホルダー 2">
            <a:extLst>
              <a:ext uri="{FF2B5EF4-FFF2-40B4-BE49-F238E27FC236}">
                <a16:creationId xmlns:a16="http://schemas.microsoft.com/office/drawing/2014/main" id="{B5AAE497-2E95-EDBE-9C01-258962D4856E}"/>
              </a:ext>
            </a:extLst>
          </p:cNvPr>
          <p:cNvSpPr>
            <a:spLocks noGrp="1"/>
          </p:cNvSpPr>
          <p:nvPr>
            <p:ph type="body" idx="1"/>
          </p:nvPr>
        </p:nvSpPr>
        <p:spPr/>
        <p:txBody>
          <a:bodyPr/>
          <a:lstStyle/>
          <a:p>
            <a:endParaRPr kumimoji="1" lang="ja-JP" altLang="en-US">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FDBA5218-EB3B-11FF-0581-CAFD9057D40D}"/>
              </a:ext>
            </a:extLst>
          </p:cNvPr>
          <p:cNvSpPr>
            <a:spLocks noGrp="1"/>
          </p:cNvSpPr>
          <p:nvPr>
            <p:ph type="sldNum" sz="quarter" idx="12"/>
          </p:nvPr>
        </p:nvSpPr>
        <p:spPr/>
        <p:txBody>
          <a:bodyPr/>
          <a:lstStyle/>
          <a:p>
            <a:fld id="{48F63A3B-78C7-47BE-AE5E-E10140E04643}" type="slidenum">
              <a:rPr lang="en-US" smtClean="0"/>
              <a:t>14</a:t>
            </a:fld>
            <a:r>
              <a:rPr lang="en-US"/>
              <a:t>/n</a:t>
            </a:r>
            <a:endParaRPr lang="en-US" dirty="0"/>
          </a:p>
        </p:txBody>
      </p:sp>
    </p:spTree>
    <p:extLst>
      <p:ext uri="{BB962C8B-B14F-4D97-AF65-F5344CB8AC3E}">
        <p14:creationId xmlns:p14="http://schemas.microsoft.com/office/powerpoint/2010/main" val="23473972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状況設定</a:t>
            </a:r>
            <a:r>
              <a:rPr lang="ja-JP" altLang="en-US"/>
              <a:t>（</a:t>
            </a:r>
            <a:r>
              <a:rPr lang="en-US" altLang="ja-JP" dirty="0"/>
              <a:t>1/3</a:t>
            </a:r>
            <a:r>
              <a:rPr lang="ja-JP" altLang="en-US"/>
              <a:t>）</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15</a:t>
            </a:fld>
            <a:r>
              <a:rPr lang="en-US" dirty="0"/>
              <a:t>/n</a:t>
            </a:r>
          </a:p>
        </p:txBody>
      </p:sp>
      <p:sp>
        <p:nvSpPr>
          <p:cNvPr id="10" name="コンテンツ プレースホルダー 2">
            <a:extLst>
              <a:ext uri="{FF2B5EF4-FFF2-40B4-BE49-F238E27FC236}">
                <a16:creationId xmlns:a16="http://schemas.microsoft.com/office/drawing/2014/main" id="{3C655BBD-30D3-AC66-1767-8D3193A2F201}"/>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800"/>
              <a:t>重力中心から　　に位置する円盤（図の黄色部分）の見え方を考える。</a:t>
            </a:r>
            <a:endParaRPr lang="en-US" altLang="ja-JP" sz="1800" dirty="0"/>
          </a:p>
        </p:txBody>
      </p:sp>
      <p:pic>
        <p:nvPicPr>
          <p:cNvPr id="11" name="図 10">
            <a:extLst>
              <a:ext uri="{FF2B5EF4-FFF2-40B4-BE49-F238E27FC236}">
                <a16:creationId xmlns:a16="http://schemas.microsoft.com/office/drawing/2014/main" id="{E85B56DB-CB25-E68D-B5ED-48A0606276BE}"/>
              </a:ext>
            </a:extLst>
          </p:cNvPr>
          <p:cNvPicPr>
            <a:picLocks noChangeAspect="1"/>
          </p:cNvPicPr>
          <p:nvPr/>
        </p:nvPicPr>
        <p:blipFill>
          <a:blip r:embed="rId3"/>
          <a:stretch>
            <a:fillRect/>
          </a:stretch>
        </p:blipFill>
        <p:spPr>
          <a:xfrm>
            <a:off x="2216190" y="1442784"/>
            <a:ext cx="150492" cy="159897"/>
          </a:xfrm>
          <a:prstGeom prst="rect">
            <a:avLst/>
          </a:prstGeom>
        </p:spPr>
      </p:pic>
      <p:pic>
        <p:nvPicPr>
          <p:cNvPr id="18" name="コンテンツ プレースホルダー 17">
            <a:extLst>
              <a:ext uri="{FF2B5EF4-FFF2-40B4-BE49-F238E27FC236}">
                <a16:creationId xmlns:a16="http://schemas.microsoft.com/office/drawing/2014/main" id="{08B7288C-E243-2701-D409-AE3CE94F9EB7}"/>
              </a:ext>
            </a:extLst>
          </p:cNvPr>
          <p:cNvPicPr>
            <a:picLocks noGrp="1" noChangeAspect="1"/>
          </p:cNvPicPr>
          <p:nvPr>
            <p:ph idx="1"/>
          </p:nvPr>
        </p:nvPicPr>
        <p:blipFill>
          <a:blip r:embed="rId4"/>
          <a:stretch>
            <a:fillRect/>
          </a:stretch>
        </p:blipFill>
        <p:spPr>
          <a:xfrm>
            <a:off x="1214935" y="1623957"/>
            <a:ext cx="6714128" cy="4982504"/>
          </a:xfrm>
        </p:spPr>
      </p:pic>
    </p:spTree>
    <p:extLst>
      <p:ext uri="{BB962C8B-B14F-4D97-AF65-F5344CB8AC3E}">
        <p14:creationId xmlns:p14="http://schemas.microsoft.com/office/powerpoint/2010/main" val="36055992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状況設定（</a:t>
            </a:r>
            <a:r>
              <a:rPr kumimoji="1" lang="en-US" altLang="ja-JP" dirty="0">
                <a:latin typeface="Hiragino Kaku Gothic Std W8" panose="020B0800000000000000" pitchFamily="34" charset="-128"/>
                <a:ea typeface="Hiragino Kaku Gothic Std W8" panose="020B0800000000000000" pitchFamily="34" charset="-128"/>
              </a:rPr>
              <a:t>2/3</a:t>
            </a:r>
            <a:r>
              <a:rPr kumimoji="1" lang="ja-JP" altLang="en-US">
                <a:latin typeface="Hiragino Kaku Gothic Std W8" panose="020B0800000000000000" pitchFamily="34" charset="-128"/>
                <a:ea typeface="Hiragino Kaku Gothic Std W8" panose="020B0800000000000000" pitchFamily="34" charset="-128"/>
              </a:rPr>
              <a:t>）</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16</a:t>
            </a:fld>
            <a:r>
              <a:rPr lang="en-US" dirty="0"/>
              <a:t>/n</a:t>
            </a:r>
          </a:p>
        </p:txBody>
      </p:sp>
      <p:sp>
        <p:nvSpPr>
          <p:cNvPr id="10" name="コンテンツ プレースホルダー 2">
            <a:extLst>
              <a:ext uri="{FF2B5EF4-FFF2-40B4-BE49-F238E27FC236}">
                <a16:creationId xmlns:a16="http://schemas.microsoft.com/office/drawing/2014/main" id="{3C655BBD-30D3-AC66-1767-8D3193A2F201}"/>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800"/>
              <a:t>円盤は原点　　の三次元極座標上で</a:t>
            </a:r>
            <a:endParaRPr lang="en-US" altLang="ja-JP" sz="1800" dirty="0"/>
          </a:p>
          <a:p>
            <a:pPr marL="0" indent="0" eaLnBrk="0">
              <a:lnSpc>
                <a:spcPct val="150000"/>
              </a:lnSpc>
              <a:spcBef>
                <a:spcPts val="0"/>
              </a:spcBef>
              <a:buFont typeface="Arial" panose="020B0604020202020204" pitchFamily="34" charset="0"/>
              <a:buNone/>
            </a:pPr>
            <a:r>
              <a:rPr lang="ja-JP" altLang="en-US" sz="1800"/>
              <a:t>に分布している。</a:t>
            </a:r>
            <a:endParaRPr lang="en-US" altLang="ja-JP" sz="1800" dirty="0"/>
          </a:p>
          <a:p>
            <a:pPr marL="0" indent="0" eaLnBrk="0">
              <a:lnSpc>
                <a:spcPct val="150000"/>
              </a:lnSpc>
              <a:spcBef>
                <a:spcPts val="0"/>
              </a:spcBef>
              <a:buFont typeface="Arial" panose="020B0604020202020204" pitchFamily="34" charset="0"/>
              <a:buNone/>
            </a:pPr>
            <a:endParaRPr lang="en-US" altLang="ja-JP" sz="1800" dirty="0"/>
          </a:p>
          <a:p>
            <a:pPr marL="0" indent="0" eaLnBrk="0">
              <a:lnSpc>
                <a:spcPct val="150000"/>
              </a:lnSpc>
              <a:spcBef>
                <a:spcPts val="0"/>
              </a:spcBef>
              <a:buFont typeface="Arial" panose="020B0604020202020204" pitchFamily="34" charset="0"/>
              <a:buNone/>
            </a:pPr>
            <a:r>
              <a:rPr lang="ja-JP" altLang="en-US" sz="1800"/>
              <a:t>光を観測する写真版は、原点　　から無限遠で　　　　　に設定する。</a:t>
            </a:r>
            <a:endParaRPr lang="en-US" altLang="ja-JP" sz="1800" dirty="0"/>
          </a:p>
          <a:p>
            <a:pPr marL="0" indent="0" eaLnBrk="0">
              <a:lnSpc>
                <a:spcPct val="150000"/>
              </a:lnSpc>
              <a:spcBef>
                <a:spcPts val="0"/>
              </a:spcBef>
              <a:buFont typeface="Arial" panose="020B0604020202020204" pitchFamily="34" charset="0"/>
              <a:buNone/>
            </a:pPr>
            <a:endParaRPr lang="en-US" altLang="ja-JP" sz="1800" dirty="0"/>
          </a:p>
          <a:p>
            <a:pPr marL="0" indent="0" eaLnBrk="0">
              <a:lnSpc>
                <a:spcPct val="150000"/>
              </a:lnSpc>
              <a:spcBef>
                <a:spcPts val="0"/>
              </a:spcBef>
              <a:buFont typeface="Arial" panose="020B0604020202020204" pitchFamily="34" charset="0"/>
              <a:buNone/>
            </a:pPr>
            <a:r>
              <a:rPr lang="ja-JP" altLang="en-US" sz="1800"/>
              <a:t>円盤上の粒子　　　　　　が写真板に写す光の極座標　　　　を求める。</a:t>
            </a:r>
            <a:endParaRPr lang="en-US" altLang="ja-JP" sz="1800" dirty="0"/>
          </a:p>
        </p:txBody>
      </p:sp>
      <p:pic>
        <p:nvPicPr>
          <p:cNvPr id="13" name="図 12">
            <a:extLst>
              <a:ext uri="{FF2B5EF4-FFF2-40B4-BE49-F238E27FC236}">
                <a16:creationId xmlns:a16="http://schemas.microsoft.com/office/drawing/2014/main" id="{3C4BF7BB-279B-83CD-881F-7B591983F257}"/>
              </a:ext>
            </a:extLst>
          </p:cNvPr>
          <p:cNvPicPr>
            <a:picLocks noChangeAspect="1"/>
          </p:cNvPicPr>
          <p:nvPr/>
        </p:nvPicPr>
        <p:blipFill>
          <a:blip r:embed="rId3"/>
          <a:stretch>
            <a:fillRect/>
          </a:stretch>
        </p:blipFill>
        <p:spPr>
          <a:xfrm>
            <a:off x="6372651" y="4679671"/>
            <a:ext cx="1234976" cy="198206"/>
          </a:xfrm>
          <a:prstGeom prst="rect">
            <a:avLst/>
          </a:prstGeom>
        </p:spPr>
      </p:pic>
      <p:pic>
        <p:nvPicPr>
          <p:cNvPr id="18" name="コンテンツ プレースホルダー 17">
            <a:extLst>
              <a:ext uri="{FF2B5EF4-FFF2-40B4-BE49-F238E27FC236}">
                <a16:creationId xmlns:a16="http://schemas.microsoft.com/office/drawing/2014/main" id="{08B7288C-E243-2701-D409-AE3CE94F9EB7}"/>
              </a:ext>
            </a:extLst>
          </p:cNvPr>
          <p:cNvPicPr>
            <a:picLocks noGrp="1" noChangeAspect="1"/>
          </p:cNvPicPr>
          <p:nvPr>
            <p:ph idx="1"/>
          </p:nvPr>
        </p:nvPicPr>
        <p:blipFill>
          <a:blip r:embed="rId4"/>
          <a:stretch>
            <a:fillRect/>
          </a:stretch>
        </p:blipFill>
        <p:spPr>
          <a:xfrm>
            <a:off x="2532651" y="3854971"/>
            <a:ext cx="3809176" cy="2826761"/>
          </a:xfrm>
        </p:spPr>
      </p:pic>
      <p:pic>
        <p:nvPicPr>
          <p:cNvPr id="5" name="図 4">
            <a:extLst>
              <a:ext uri="{FF2B5EF4-FFF2-40B4-BE49-F238E27FC236}">
                <a16:creationId xmlns:a16="http://schemas.microsoft.com/office/drawing/2014/main" id="{5717315A-2216-862B-8627-8A2DA7887A0B}"/>
              </a:ext>
            </a:extLst>
          </p:cNvPr>
          <p:cNvPicPr>
            <a:picLocks noChangeAspect="1"/>
          </p:cNvPicPr>
          <p:nvPr/>
        </p:nvPicPr>
        <p:blipFill>
          <a:blip r:embed="rId5"/>
          <a:stretch>
            <a:fillRect/>
          </a:stretch>
        </p:blipFill>
        <p:spPr>
          <a:xfrm>
            <a:off x="4659815" y="1199142"/>
            <a:ext cx="825500" cy="425450"/>
          </a:xfrm>
          <a:prstGeom prst="rect">
            <a:avLst/>
          </a:prstGeom>
        </p:spPr>
      </p:pic>
      <p:pic>
        <p:nvPicPr>
          <p:cNvPr id="6" name="図 5">
            <a:extLst>
              <a:ext uri="{FF2B5EF4-FFF2-40B4-BE49-F238E27FC236}">
                <a16:creationId xmlns:a16="http://schemas.microsoft.com/office/drawing/2014/main" id="{DD30AE9D-4813-7F8F-515A-D30B68DEF100}"/>
              </a:ext>
            </a:extLst>
          </p:cNvPr>
          <p:cNvPicPr>
            <a:picLocks noChangeAspect="1"/>
          </p:cNvPicPr>
          <p:nvPr/>
        </p:nvPicPr>
        <p:blipFill>
          <a:blip r:embed="rId6"/>
          <a:stretch>
            <a:fillRect/>
          </a:stretch>
        </p:blipFill>
        <p:spPr>
          <a:xfrm>
            <a:off x="6343724" y="3410876"/>
            <a:ext cx="593124" cy="304800"/>
          </a:xfrm>
          <a:prstGeom prst="rect">
            <a:avLst/>
          </a:prstGeom>
        </p:spPr>
      </p:pic>
      <p:pic>
        <p:nvPicPr>
          <p:cNvPr id="8" name="図 7">
            <a:extLst>
              <a:ext uri="{FF2B5EF4-FFF2-40B4-BE49-F238E27FC236}">
                <a16:creationId xmlns:a16="http://schemas.microsoft.com/office/drawing/2014/main" id="{36AFFA0A-5BD8-7231-555C-6E172C5EDA40}"/>
              </a:ext>
            </a:extLst>
          </p:cNvPr>
          <p:cNvPicPr>
            <a:picLocks noChangeAspect="1"/>
          </p:cNvPicPr>
          <p:nvPr/>
        </p:nvPicPr>
        <p:blipFill>
          <a:blip r:embed="rId7"/>
          <a:stretch>
            <a:fillRect/>
          </a:stretch>
        </p:blipFill>
        <p:spPr>
          <a:xfrm>
            <a:off x="5812834" y="1386882"/>
            <a:ext cx="1119634" cy="226674"/>
          </a:xfrm>
          <a:prstGeom prst="rect">
            <a:avLst/>
          </a:prstGeom>
        </p:spPr>
      </p:pic>
      <p:pic>
        <p:nvPicPr>
          <p:cNvPr id="9" name="図 8">
            <a:extLst>
              <a:ext uri="{FF2B5EF4-FFF2-40B4-BE49-F238E27FC236}">
                <a16:creationId xmlns:a16="http://schemas.microsoft.com/office/drawing/2014/main" id="{7034F912-3C40-CD58-6654-6ED1F8DB8DAD}"/>
              </a:ext>
            </a:extLst>
          </p:cNvPr>
          <p:cNvPicPr>
            <a:picLocks noChangeAspect="1"/>
          </p:cNvPicPr>
          <p:nvPr/>
        </p:nvPicPr>
        <p:blipFill>
          <a:blip r:embed="rId8"/>
          <a:stretch>
            <a:fillRect/>
          </a:stretch>
        </p:blipFill>
        <p:spPr>
          <a:xfrm>
            <a:off x="2009263" y="1411867"/>
            <a:ext cx="169556" cy="182599"/>
          </a:xfrm>
          <a:prstGeom prst="rect">
            <a:avLst/>
          </a:prstGeom>
        </p:spPr>
      </p:pic>
      <p:pic>
        <p:nvPicPr>
          <p:cNvPr id="12" name="図 11">
            <a:extLst>
              <a:ext uri="{FF2B5EF4-FFF2-40B4-BE49-F238E27FC236}">
                <a16:creationId xmlns:a16="http://schemas.microsoft.com/office/drawing/2014/main" id="{2A1D4186-6CA2-3933-9212-E91D974425D4}"/>
              </a:ext>
            </a:extLst>
          </p:cNvPr>
          <p:cNvPicPr>
            <a:picLocks noChangeAspect="1"/>
          </p:cNvPicPr>
          <p:nvPr/>
        </p:nvPicPr>
        <p:blipFill>
          <a:blip r:embed="rId8"/>
          <a:stretch>
            <a:fillRect/>
          </a:stretch>
        </p:blipFill>
        <p:spPr>
          <a:xfrm>
            <a:off x="3847595" y="2664417"/>
            <a:ext cx="169556" cy="182599"/>
          </a:xfrm>
          <a:prstGeom prst="rect">
            <a:avLst/>
          </a:prstGeom>
        </p:spPr>
      </p:pic>
      <p:pic>
        <p:nvPicPr>
          <p:cNvPr id="15" name="図 14">
            <a:extLst>
              <a:ext uri="{FF2B5EF4-FFF2-40B4-BE49-F238E27FC236}">
                <a16:creationId xmlns:a16="http://schemas.microsoft.com/office/drawing/2014/main" id="{777E8B9A-CCFB-8F69-EB6C-743E6DCB7780}"/>
              </a:ext>
            </a:extLst>
          </p:cNvPr>
          <p:cNvPicPr>
            <a:picLocks noChangeAspect="1"/>
          </p:cNvPicPr>
          <p:nvPr/>
        </p:nvPicPr>
        <p:blipFill>
          <a:blip r:embed="rId9"/>
          <a:stretch>
            <a:fillRect/>
          </a:stretch>
        </p:blipFill>
        <p:spPr>
          <a:xfrm>
            <a:off x="5664403" y="2615051"/>
            <a:ext cx="793547" cy="267300"/>
          </a:xfrm>
          <a:prstGeom prst="rect">
            <a:avLst/>
          </a:prstGeom>
        </p:spPr>
      </p:pic>
      <p:pic>
        <p:nvPicPr>
          <p:cNvPr id="16" name="図 15">
            <a:extLst>
              <a:ext uri="{FF2B5EF4-FFF2-40B4-BE49-F238E27FC236}">
                <a16:creationId xmlns:a16="http://schemas.microsoft.com/office/drawing/2014/main" id="{F327E2F6-B662-E452-1F65-08E2AE1163A9}"/>
              </a:ext>
            </a:extLst>
          </p:cNvPr>
          <p:cNvPicPr>
            <a:picLocks noChangeAspect="1"/>
          </p:cNvPicPr>
          <p:nvPr/>
        </p:nvPicPr>
        <p:blipFill>
          <a:blip r:embed="rId5"/>
          <a:stretch>
            <a:fillRect/>
          </a:stretch>
        </p:blipFill>
        <p:spPr>
          <a:xfrm>
            <a:off x="2357747" y="3290226"/>
            <a:ext cx="825500" cy="425450"/>
          </a:xfrm>
          <a:prstGeom prst="rect">
            <a:avLst/>
          </a:prstGeom>
        </p:spPr>
      </p:pic>
    </p:spTree>
    <p:extLst>
      <p:ext uri="{BB962C8B-B14F-4D97-AF65-F5344CB8AC3E}">
        <p14:creationId xmlns:p14="http://schemas.microsoft.com/office/powerpoint/2010/main" val="34197715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状況設定（</a:t>
            </a:r>
            <a:r>
              <a:rPr lang="en-US" altLang="ja-JP" dirty="0"/>
              <a:t>3</a:t>
            </a:r>
            <a:r>
              <a:rPr kumimoji="1" lang="en-US" altLang="ja-JP" dirty="0">
                <a:latin typeface="Hiragino Kaku Gothic Std W8" panose="020B0800000000000000" pitchFamily="34" charset="-128"/>
                <a:ea typeface="Hiragino Kaku Gothic Std W8" panose="020B0800000000000000" pitchFamily="34" charset="-128"/>
              </a:rPr>
              <a:t>/3</a:t>
            </a:r>
            <a:r>
              <a:rPr kumimoji="1" lang="ja-JP" altLang="en-US">
                <a:latin typeface="Hiragino Kaku Gothic Std W8" panose="020B0800000000000000" pitchFamily="34" charset="-128"/>
                <a:ea typeface="Hiragino Kaku Gothic Std W8" panose="020B0800000000000000" pitchFamily="34" charset="-128"/>
              </a:rPr>
              <a:t>）</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17</a:t>
            </a:fld>
            <a:r>
              <a:rPr lang="en-US" dirty="0"/>
              <a:t>/n</a:t>
            </a:r>
          </a:p>
        </p:txBody>
      </p:sp>
      <p:sp>
        <p:nvSpPr>
          <p:cNvPr id="10" name="コンテンツ プレースホルダー 2">
            <a:extLst>
              <a:ext uri="{FF2B5EF4-FFF2-40B4-BE49-F238E27FC236}">
                <a16:creationId xmlns:a16="http://schemas.microsoft.com/office/drawing/2014/main" id="{3C655BBD-30D3-AC66-1767-8D3193A2F201}"/>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800"/>
              <a:t>もっと詳しく説明する</a:t>
            </a:r>
            <a:endParaRPr lang="en-US" altLang="ja-JP" sz="1800" dirty="0"/>
          </a:p>
        </p:txBody>
      </p:sp>
      <p:pic>
        <p:nvPicPr>
          <p:cNvPr id="13" name="図 12">
            <a:extLst>
              <a:ext uri="{FF2B5EF4-FFF2-40B4-BE49-F238E27FC236}">
                <a16:creationId xmlns:a16="http://schemas.microsoft.com/office/drawing/2014/main" id="{3C4BF7BB-279B-83CD-881F-7B591983F257}"/>
              </a:ext>
            </a:extLst>
          </p:cNvPr>
          <p:cNvPicPr>
            <a:picLocks noChangeAspect="1"/>
          </p:cNvPicPr>
          <p:nvPr/>
        </p:nvPicPr>
        <p:blipFill>
          <a:blip r:embed="rId3"/>
          <a:stretch>
            <a:fillRect/>
          </a:stretch>
        </p:blipFill>
        <p:spPr>
          <a:xfrm>
            <a:off x="628650" y="5019554"/>
            <a:ext cx="1234976" cy="198206"/>
          </a:xfrm>
          <a:prstGeom prst="rect">
            <a:avLst/>
          </a:prstGeom>
        </p:spPr>
      </p:pic>
      <p:pic>
        <p:nvPicPr>
          <p:cNvPr id="18" name="コンテンツ プレースホルダー 17">
            <a:extLst>
              <a:ext uri="{FF2B5EF4-FFF2-40B4-BE49-F238E27FC236}">
                <a16:creationId xmlns:a16="http://schemas.microsoft.com/office/drawing/2014/main" id="{08B7288C-E243-2701-D409-AE3CE94F9EB7}"/>
              </a:ext>
            </a:extLst>
          </p:cNvPr>
          <p:cNvPicPr>
            <a:picLocks noGrp="1" noChangeAspect="1"/>
          </p:cNvPicPr>
          <p:nvPr>
            <p:ph idx="1"/>
          </p:nvPr>
        </p:nvPicPr>
        <p:blipFill>
          <a:blip r:embed="rId4"/>
          <a:stretch>
            <a:fillRect/>
          </a:stretch>
        </p:blipFill>
        <p:spPr>
          <a:xfrm>
            <a:off x="2532651" y="3854971"/>
            <a:ext cx="3809176" cy="2826761"/>
          </a:xfrm>
        </p:spPr>
      </p:pic>
    </p:spTree>
    <p:extLst>
      <p:ext uri="{BB962C8B-B14F-4D97-AF65-F5344CB8AC3E}">
        <p14:creationId xmlns:p14="http://schemas.microsoft.com/office/powerpoint/2010/main" val="25550782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写真板に映る光の位置を求める流れ</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18</a:t>
            </a:fld>
            <a:r>
              <a:rPr lang="en-US" dirty="0"/>
              <a:t>/n</a:t>
            </a:r>
          </a:p>
        </p:txBody>
      </p:sp>
      <p:sp>
        <p:nvSpPr>
          <p:cNvPr id="10" name="コンテンツ プレースホルダー 2">
            <a:extLst>
              <a:ext uri="{FF2B5EF4-FFF2-40B4-BE49-F238E27FC236}">
                <a16:creationId xmlns:a16="http://schemas.microsoft.com/office/drawing/2014/main" id="{3C655BBD-30D3-AC66-1767-8D3193A2F201}"/>
              </a:ext>
            </a:extLst>
          </p:cNvPr>
          <p:cNvSpPr txBox="1">
            <a:spLocks/>
          </p:cNvSpPr>
          <p:nvPr/>
        </p:nvSpPr>
        <p:spPr>
          <a:xfrm>
            <a:off x="628650" y="1383958"/>
            <a:ext cx="7886700" cy="5107488"/>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800"/>
              <a:t>光が光源から出て写真板に届くまでに回る角度　　　とおく。</a:t>
            </a:r>
            <a:endParaRPr lang="en-US" altLang="ja-JP" sz="1800" dirty="0"/>
          </a:p>
          <a:p>
            <a:pPr marL="0" indent="0" eaLnBrk="0">
              <a:lnSpc>
                <a:spcPct val="150000"/>
              </a:lnSpc>
              <a:spcBef>
                <a:spcPts val="0"/>
              </a:spcBef>
              <a:buFont typeface="Arial" panose="020B0604020202020204" pitchFamily="34" charset="0"/>
              <a:buNone/>
            </a:pPr>
            <a:endParaRPr lang="en-US" altLang="ja-JP" sz="1800" dirty="0"/>
          </a:p>
          <a:p>
            <a:pPr marL="0" indent="0" eaLnBrk="0">
              <a:lnSpc>
                <a:spcPct val="150000"/>
              </a:lnSpc>
              <a:spcBef>
                <a:spcPts val="0"/>
              </a:spcBef>
              <a:buFont typeface="Arial" panose="020B0604020202020204" pitchFamily="34" charset="0"/>
              <a:buNone/>
            </a:pPr>
            <a:endParaRPr lang="en-US" altLang="ja-JP" sz="1800" dirty="0"/>
          </a:p>
          <a:p>
            <a:pPr marL="0" indent="0" eaLnBrk="0">
              <a:lnSpc>
                <a:spcPct val="150000"/>
              </a:lnSpc>
              <a:spcBef>
                <a:spcPts val="0"/>
              </a:spcBef>
              <a:buFont typeface="Arial" panose="020B0604020202020204" pitchFamily="34" charset="0"/>
              <a:buNone/>
            </a:pPr>
            <a:endParaRPr lang="en-US" altLang="ja-JP" sz="1800" dirty="0"/>
          </a:p>
          <a:p>
            <a:pPr marL="0" indent="0" eaLnBrk="0">
              <a:lnSpc>
                <a:spcPct val="150000"/>
              </a:lnSpc>
              <a:spcBef>
                <a:spcPts val="0"/>
              </a:spcBef>
              <a:buFont typeface="Arial" panose="020B0604020202020204" pitchFamily="34" charset="0"/>
              <a:buNone/>
            </a:pPr>
            <a:r>
              <a:rPr lang="en-US" altLang="ja-JP" sz="1800" dirty="0"/>
              <a:t>b </a:t>
            </a:r>
            <a:r>
              <a:rPr lang="ja-JP" altLang="en-US" sz="1800"/>
              <a:t>について</a:t>
            </a:r>
            <a:endParaRPr lang="en-US" altLang="ja-JP" sz="1800" dirty="0"/>
          </a:p>
          <a:p>
            <a:pPr marL="0" indent="0" eaLnBrk="0">
              <a:lnSpc>
                <a:spcPct val="150000"/>
              </a:lnSpc>
              <a:spcBef>
                <a:spcPts val="0"/>
              </a:spcBef>
              <a:buFont typeface="Arial" panose="020B0604020202020204" pitchFamily="34" charset="0"/>
              <a:buNone/>
            </a:pPr>
            <a:r>
              <a:rPr lang="ja-JP" altLang="en-US" sz="1800"/>
              <a:t>　</a:t>
            </a:r>
            <a:r>
              <a:rPr lang="en-US" altLang="ja-JP" sz="1800" dirty="0">
                <a:solidFill>
                  <a:srgbClr val="C00000"/>
                </a:solidFill>
              </a:rPr>
              <a:t>1)</a:t>
            </a:r>
            <a:r>
              <a:rPr lang="ja-JP" altLang="en-US" sz="1800">
                <a:solidFill>
                  <a:srgbClr val="C00000"/>
                </a:solidFill>
              </a:rPr>
              <a:t>　解析的に　　　を評価する</a:t>
            </a:r>
            <a:endParaRPr lang="en-US" altLang="ja-JP" sz="1800" dirty="0">
              <a:solidFill>
                <a:srgbClr val="C00000"/>
              </a:solidFill>
            </a:endParaRPr>
          </a:p>
          <a:p>
            <a:pPr marL="0" indent="0" eaLnBrk="0">
              <a:lnSpc>
                <a:spcPct val="150000"/>
              </a:lnSpc>
              <a:spcBef>
                <a:spcPts val="0"/>
              </a:spcBef>
              <a:buFont typeface="Arial" panose="020B0604020202020204" pitchFamily="34" charset="0"/>
              <a:buNone/>
            </a:pPr>
            <a:r>
              <a:rPr lang="ja-JP" altLang="en-US" sz="1800">
                <a:solidFill>
                  <a:srgbClr val="C00000"/>
                </a:solidFill>
              </a:rPr>
              <a:t>　</a:t>
            </a:r>
            <a:r>
              <a:rPr lang="en-US" altLang="ja-JP" sz="1800" dirty="0">
                <a:solidFill>
                  <a:srgbClr val="C00000"/>
                </a:solidFill>
              </a:rPr>
              <a:t>2)</a:t>
            </a:r>
            <a:r>
              <a:rPr lang="ja-JP" altLang="en-US" sz="1800">
                <a:solidFill>
                  <a:srgbClr val="C00000"/>
                </a:solidFill>
              </a:rPr>
              <a:t>　幾何的に　　　を評価する</a:t>
            </a:r>
            <a:endParaRPr lang="en-US" altLang="ja-JP" sz="1800" dirty="0">
              <a:solidFill>
                <a:srgbClr val="C00000"/>
              </a:solidFill>
            </a:endParaRPr>
          </a:p>
          <a:p>
            <a:pPr marL="0" indent="0" eaLnBrk="0">
              <a:lnSpc>
                <a:spcPct val="150000"/>
              </a:lnSpc>
              <a:spcBef>
                <a:spcPts val="0"/>
              </a:spcBef>
              <a:buFont typeface="Arial" panose="020B0604020202020204" pitchFamily="34" charset="0"/>
              <a:buNone/>
            </a:pPr>
            <a:r>
              <a:rPr lang="ja-JP" altLang="en-US" sz="1800" dirty="0">
                <a:solidFill>
                  <a:srgbClr val="C00000"/>
                </a:solidFill>
              </a:rPr>
              <a:t>　</a:t>
            </a:r>
            <a:r>
              <a:rPr lang="en-US" altLang="ja-JP" sz="1800" dirty="0">
                <a:solidFill>
                  <a:srgbClr val="C00000"/>
                </a:solidFill>
              </a:rPr>
              <a:t>3)</a:t>
            </a:r>
            <a:r>
              <a:rPr lang="ja-JP" altLang="en-US" sz="1800">
                <a:solidFill>
                  <a:srgbClr val="C00000"/>
                </a:solidFill>
              </a:rPr>
              <a:t>　</a:t>
            </a:r>
            <a:r>
              <a:rPr lang="en-US" altLang="ja-JP" sz="1800" dirty="0">
                <a:solidFill>
                  <a:srgbClr val="C00000"/>
                </a:solidFill>
              </a:rPr>
              <a:t>1) </a:t>
            </a:r>
            <a:r>
              <a:rPr lang="ja-JP" altLang="en-US" sz="1800">
                <a:solidFill>
                  <a:srgbClr val="C00000"/>
                </a:solidFill>
              </a:rPr>
              <a:t>と</a:t>
            </a:r>
            <a:r>
              <a:rPr lang="en-US" altLang="ja-JP" sz="1800" dirty="0">
                <a:solidFill>
                  <a:srgbClr val="C00000"/>
                </a:solidFill>
              </a:rPr>
              <a:t> 2) </a:t>
            </a:r>
            <a:r>
              <a:rPr lang="ja-JP" altLang="en-US" sz="1800">
                <a:solidFill>
                  <a:srgbClr val="C00000"/>
                </a:solidFill>
              </a:rPr>
              <a:t>の　　　が一致するような</a:t>
            </a:r>
            <a:r>
              <a:rPr lang="en-US" altLang="ja-JP" sz="1800" dirty="0">
                <a:solidFill>
                  <a:srgbClr val="C00000"/>
                </a:solidFill>
              </a:rPr>
              <a:t> b </a:t>
            </a:r>
            <a:r>
              <a:rPr lang="ja-JP" altLang="en-US" sz="1800">
                <a:solidFill>
                  <a:srgbClr val="C00000"/>
                </a:solidFill>
              </a:rPr>
              <a:t>を探すことで一意に決まる</a:t>
            </a:r>
            <a:endParaRPr lang="en-US" altLang="ja-JP" sz="1800" dirty="0">
              <a:solidFill>
                <a:srgbClr val="C00000"/>
              </a:solidFill>
            </a:endParaRPr>
          </a:p>
          <a:p>
            <a:pPr marL="0" indent="0" eaLnBrk="0">
              <a:lnSpc>
                <a:spcPct val="150000"/>
              </a:lnSpc>
              <a:spcBef>
                <a:spcPts val="0"/>
              </a:spcBef>
              <a:buFont typeface="Arial" panose="020B0604020202020204" pitchFamily="34" charset="0"/>
              <a:buNone/>
            </a:pPr>
            <a:endParaRPr lang="en-US" altLang="ja-JP" sz="1800" dirty="0"/>
          </a:p>
          <a:p>
            <a:pPr marL="0" indent="0" eaLnBrk="0">
              <a:lnSpc>
                <a:spcPct val="150000"/>
              </a:lnSpc>
              <a:spcBef>
                <a:spcPts val="0"/>
              </a:spcBef>
              <a:buFont typeface="Arial" panose="020B0604020202020204" pitchFamily="34" charset="0"/>
              <a:buNone/>
            </a:pPr>
            <a:r>
              <a:rPr lang="en-US" altLang="ja-JP" sz="1800" dirty="0"/>
              <a:t>a </a:t>
            </a:r>
            <a:r>
              <a:rPr lang="ja-JP" altLang="en-US" sz="1800"/>
              <a:t>について</a:t>
            </a:r>
            <a:endParaRPr lang="en-US" altLang="ja-JP" sz="1800" dirty="0"/>
          </a:p>
          <a:p>
            <a:pPr marL="0" indent="0" eaLnBrk="0">
              <a:lnSpc>
                <a:spcPct val="150000"/>
              </a:lnSpc>
              <a:spcBef>
                <a:spcPts val="0"/>
              </a:spcBef>
              <a:buFont typeface="Arial" panose="020B0604020202020204" pitchFamily="34" charset="0"/>
              <a:buNone/>
            </a:pPr>
            <a:r>
              <a:rPr lang="ja-JP" altLang="en-US" sz="1800" dirty="0">
                <a:solidFill>
                  <a:srgbClr val="0070C0"/>
                </a:solidFill>
              </a:rPr>
              <a:t>　</a:t>
            </a:r>
            <a:r>
              <a:rPr lang="ja-JP" altLang="en-US" sz="1800">
                <a:solidFill>
                  <a:srgbClr val="0070C0"/>
                </a:solidFill>
              </a:rPr>
              <a:t>幾何的な関係から導出される</a:t>
            </a:r>
            <a:endParaRPr lang="en-US" altLang="ja-JP" sz="1800" dirty="0">
              <a:solidFill>
                <a:srgbClr val="0070C0"/>
              </a:solidFill>
            </a:endParaRPr>
          </a:p>
          <a:p>
            <a:pPr marL="0" indent="0" eaLnBrk="0">
              <a:lnSpc>
                <a:spcPct val="150000"/>
              </a:lnSpc>
              <a:spcBef>
                <a:spcPts val="0"/>
              </a:spcBef>
              <a:buFont typeface="Arial" panose="020B0604020202020204" pitchFamily="34" charset="0"/>
              <a:buNone/>
            </a:pPr>
            <a:endParaRPr lang="en-US" altLang="ja-JP" sz="1800" dirty="0"/>
          </a:p>
        </p:txBody>
      </p:sp>
      <p:pic>
        <p:nvPicPr>
          <p:cNvPr id="6" name="図 5">
            <a:extLst>
              <a:ext uri="{FF2B5EF4-FFF2-40B4-BE49-F238E27FC236}">
                <a16:creationId xmlns:a16="http://schemas.microsoft.com/office/drawing/2014/main" id="{A48E228D-90D9-D5F3-801E-294F309E1E9D}"/>
              </a:ext>
            </a:extLst>
          </p:cNvPr>
          <p:cNvPicPr>
            <a:picLocks noChangeAspect="1"/>
          </p:cNvPicPr>
          <p:nvPr/>
        </p:nvPicPr>
        <p:blipFill>
          <a:blip r:embed="rId3"/>
          <a:stretch>
            <a:fillRect/>
          </a:stretch>
        </p:blipFill>
        <p:spPr>
          <a:xfrm>
            <a:off x="2512425" y="3576907"/>
            <a:ext cx="367824" cy="250120"/>
          </a:xfrm>
          <a:prstGeom prst="rect">
            <a:avLst/>
          </a:prstGeom>
        </p:spPr>
      </p:pic>
      <p:pic>
        <p:nvPicPr>
          <p:cNvPr id="8" name="図 7">
            <a:extLst>
              <a:ext uri="{FF2B5EF4-FFF2-40B4-BE49-F238E27FC236}">
                <a16:creationId xmlns:a16="http://schemas.microsoft.com/office/drawing/2014/main" id="{E586D6AA-6E9C-996A-9EB7-24E5B48D3F9E}"/>
              </a:ext>
            </a:extLst>
          </p:cNvPr>
          <p:cNvPicPr>
            <a:picLocks noChangeAspect="1"/>
          </p:cNvPicPr>
          <p:nvPr/>
        </p:nvPicPr>
        <p:blipFill>
          <a:blip r:embed="rId3"/>
          <a:stretch>
            <a:fillRect/>
          </a:stretch>
        </p:blipFill>
        <p:spPr>
          <a:xfrm>
            <a:off x="2512425" y="4017313"/>
            <a:ext cx="367824" cy="250120"/>
          </a:xfrm>
          <a:prstGeom prst="rect">
            <a:avLst/>
          </a:prstGeom>
        </p:spPr>
      </p:pic>
      <p:pic>
        <p:nvPicPr>
          <p:cNvPr id="9" name="図 8">
            <a:extLst>
              <a:ext uri="{FF2B5EF4-FFF2-40B4-BE49-F238E27FC236}">
                <a16:creationId xmlns:a16="http://schemas.microsoft.com/office/drawing/2014/main" id="{AED77CD8-8575-8064-4E6F-0A29C9C922BD}"/>
              </a:ext>
            </a:extLst>
          </p:cNvPr>
          <p:cNvPicPr>
            <a:picLocks noChangeAspect="1"/>
          </p:cNvPicPr>
          <p:nvPr/>
        </p:nvPicPr>
        <p:blipFill>
          <a:blip r:embed="rId3"/>
          <a:stretch>
            <a:fillRect/>
          </a:stretch>
        </p:blipFill>
        <p:spPr>
          <a:xfrm>
            <a:off x="2819907" y="4394423"/>
            <a:ext cx="367824" cy="250120"/>
          </a:xfrm>
          <a:prstGeom prst="rect">
            <a:avLst/>
          </a:prstGeom>
        </p:spPr>
      </p:pic>
      <p:pic>
        <p:nvPicPr>
          <p:cNvPr id="11" name="図 10">
            <a:extLst>
              <a:ext uri="{FF2B5EF4-FFF2-40B4-BE49-F238E27FC236}">
                <a16:creationId xmlns:a16="http://schemas.microsoft.com/office/drawing/2014/main" id="{871188CD-BF50-141A-2729-290D31C619FF}"/>
              </a:ext>
            </a:extLst>
          </p:cNvPr>
          <p:cNvPicPr>
            <a:picLocks noChangeAspect="1"/>
          </p:cNvPicPr>
          <p:nvPr/>
        </p:nvPicPr>
        <p:blipFill>
          <a:blip r:embed="rId3"/>
          <a:stretch>
            <a:fillRect/>
          </a:stretch>
        </p:blipFill>
        <p:spPr>
          <a:xfrm>
            <a:off x="5674112" y="1524669"/>
            <a:ext cx="367824" cy="250120"/>
          </a:xfrm>
          <a:prstGeom prst="rect">
            <a:avLst/>
          </a:prstGeom>
        </p:spPr>
      </p:pic>
      <p:pic>
        <p:nvPicPr>
          <p:cNvPr id="16" name="図 15">
            <a:extLst>
              <a:ext uri="{FF2B5EF4-FFF2-40B4-BE49-F238E27FC236}">
                <a16:creationId xmlns:a16="http://schemas.microsoft.com/office/drawing/2014/main" id="{75C47964-90F6-6C11-E22C-2090B6013DDD}"/>
              </a:ext>
            </a:extLst>
          </p:cNvPr>
          <p:cNvPicPr>
            <a:picLocks noChangeAspect="1"/>
          </p:cNvPicPr>
          <p:nvPr/>
        </p:nvPicPr>
        <p:blipFill>
          <a:blip r:embed="rId4"/>
          <a:stretch>
            <a:fillRect/>
          </a:stretch>
        </p:blipFill>
        <p:spPr>
          <a:xfrm>
            <a:off x="5015249" y="1774789"/>
            <a:ext cx="2497008" cy="2557785"/>
          </a:xfrm>
          <a:prstGeom prst="rect">
            <a:avLst/>
          </a:prstGeom>
        </p:spPr>
      </p:pic>
    </p:spTree>
    <p:extLst>
      <p:ext uri="{BB962C8B-B14F-4D97-AF65-F5344CB8AC3E}">
        <p14:creationId xmlns:p14="http://schemas.microsoft.com/office/powerpoint/2010/main" val="5697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微分方程式の変形</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19</a:t>
            </a:fld>
            <a:r>
              <a:rPr lang="en-US" dirty="0"/>
              <a:t>/n</a:t>
            </a:r>
          </a:p>
        </p:txBody>
      </p:sp>
      <p:sp>
        <p:nvSpPr>
          <p:cNvPr id="10" name="コンテンツ プレースホルダー 2">
            <a:extLst>
              <a:ext uri="{FF2B5EF4-FFF2-40B4-BE49-F238E27FC236}">
                <a16:creationId xmlns:a16="http://schemas.microsoft.com/office/drawing/2014/main" id="{3C655BBD-30D3-AC66-1767-8D3193A2F201}"/>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en-US" altLang="ja-JP" sz="1800" dirty="0"/>
              <a:t>b </a:t>
            </a:r>
            <a:r>
              <a:rPr lang="ja-JP" altLang="en-US" sz="1800"/>
              <a:t>を求める準備として、微分方程式を変形しておく。</a:t>
            </a:r>
            <a:endParaRPr lang="en-US" altLang="ja-JP" sz="1800" dirty="0"/>
          </a:p>
        </p:txBody>
      </p:sp>
    </p:spTree>
    <p:extLst>
      <p:ext uri="{BB962C8B-B14F-4D97-AF65-F5344CB8AC3E}">
        <p14:creationId xmlns:p14="http://schemas.microsoft.com/office/powerpoint/2010/main" val="15327689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雑記</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ja-JP" altLang="en-US" sz="1800"/>
              <a:t>周回についての説明は無しで、状況設定について詳細に説明する。</a:t>
            </a:r>
            <a:endParaRPr lang="en-US" altLang="ja-JP" sz="1800" dirty="0"/>
          </a:p>
          <a:p>
            <a:pPr marL="0" indent="0" eaLnBrk="0">
              <a:lnSpc>
                <a:spcPct val="150000"/>
              </a:lnSpc>
              <a:spcBef>
                <a:spcPts val="0"/>
              </a:spcBef>
              <a:buNone/>
            </a:pPr>
            <a:endParaRPr lang="en-US" altLang="ja-JP" sz="1800" dirty="0"/>
          </a:p>
          <a:p>
            <a:pPr eaLnBrk="0">
              <a:lnSpc>
                <a:spcPct val="150000"/>
              </a:lnSpc>
              <a:spcBef>
                <a:spcPts val="0"/>
              </a:spcBef>
            </a:pPr>
            <a:r>
              <a:rPr lang="ja-JP" altLang="en-US" sz="1800"/>
              <a:t>平面を</a:t>
            </a:r>
            <a:r>
              <a:rPr lang="en-US" altLang="ja-JP" sz="1800" dirty="0"/>
              <a:t> m </a:t>
            </a:r>
            <a:r>
              <a:rPr lang="ja-JP" altLang="en-US" sz="1800"/>
              <a:t>回きり、</a:t>
            </a:r>
            <a:r>
              <a:rPr lang="en-US" altLang="ja-JP" sz="1800" dirty="0"/>
              <a:t>m</a:t>
            </a:r>
            <a:r>
              <a:rPr lang="ja-JP" altLang="en-US" sz="1800"/>
              <a:t>偶奇で場合わけ</a:t>
            </a:r>
            <a:endParaRPr lang="en-US" altLang="ja-JP" sz="1800" dirty="0"/>
          </a:p>
          <a:p>
            <a:pPr marL="0" indent="0" eaLnBrk="0">
              <a:lnSpc>
                <a:spcPct val="150000"/>
              </a:lnSpc>
              <a:spcBef>
                <a:spcPts val="0"/>
              </a:spcBef>
              <a:buNone/>
            </a:pPr>
            <a:r>
              <a:rPr lang="en-US" altLang="ja-JP" sz="1800" dirty="0"/>
              <a:t>* </a:t>
            </a:r>
            <a:r>
              <a:rPr lang="ja-JP" altLang="en-US" sz="1800"/>
              <a:t>最近接点が軌道上にある場合、ない場合で分ける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積分はそこで行う</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a:t>
            </a:fld>
            <a:r>
              <a:rPr lang="en-US"/>
              <a:t>/n</a:t>
            </a:r>
            <a:endParaRPr lang="en-US" dirty="0"/>
          </a:p>
        </p:txBody>
      </p:sp>
    </p:spTree>
    <p:extLst>
      <p:ext uri="{BB962C8B-B14F-4D97-AF65-F5344CB8AC3E}">
        <p14:creationId xmlns:p14="http://schemas.microsoft.com/office/powerpoint/2010/main" val="28721523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0"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1"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軌道の分類と解析的な角度の評価</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20</a:t>
            </a:fld>
            <a:r>
              <a:rPr lang="en-US"/>
              <a:t>/n</a:t>
            </a:r>
            <a:endParaRPr lang="en-US" dirty="0"/>
          </a:p>
        </p:txBody>
      </p:sp>
      <p:sp>
        <p:nvSpPr>
          <p:cNvPr id="6" name="コンテンツ プレースホルダー 2">
            <a:extLst>
              <a:ext uri="{FF2B5EF4-FFF2-40B4-BE49-F238E27FC236}">
                <a16:creationId xmlns:a16="http://schemas.microsoft.com/office/drawing/2014/main" id="{4935F7D8-80C7-5D4D-D1C1-5D617CAB5351}"/>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None/>
            </a:pPr>
            <a:r>
              <a:rPr lang="ja-JP" altLang="en-US" sz="1800"/>
              <a:t>光の軌道と重力中心の最近接点　　が、軌道　　上にある時とない時で場合分けして　　　を考える。</a:t>
            </a:r>
            <a:endParaRPr lang="en-US" altLang="ja-JP" sz="1800" dirty="0"/>
          </a:p>
        </p:txBody>
      </p:sp>
      <p:pic>
        <p:nvPicPr>
          <p:cNvPr id="5" name="図 4">
            <a:extLst>
              <a:ext uri="{FF2B5EF4-FFF2-40B4-BE49-F238E27FC236}">
                <a16:creationId xmlns:a16="http://schemas.microsoft.com/office/drawing/2014/main" id="{59A6CE30-C356-B99D-6828-62364BFBBD74}"/>
              </a:ext>
            </a:extLst>
          </p:cNvPr>
          <p:cNvPicPr>
            <a:picLocks noChangeAspect="1"/>
          </p:cNvPicPr>
          <p:nvPr/>
        </p:nvPicPr>
        <p:blipFill>
          <a:blip r:embed="rId3"/>
          <a:stretch>
            <a:fillRect/>
          </a:stretch>
        </p:blipFill>
        <p:spPr>
          <a:xfrm>
            <a:off x="2026865" y="1809218"/>
            <a:ext cx="367824" cy="250120"/>
          </a:xfrm>
          <a:prstGeom prst="rect">
            <a:avLst/>
          </a:prstGeom>
        </p:spPr>
      </p:pic>
      <p:cxnSp>
        <p:nvCxnSpPr>
          <p:cNvPr id="9" name="直線コネクタ 8">
            <a:extLst>
              <a:ext uri="{FF2B5EF4-FFF2-40B4-BE49-F238E27FC236}">
                <a16:creationId xmlns:a16="http://schemas.microsoft.com/office/drawing/2014/main" id="{211EDC25-1F07-4C3D-75B9-3F57DC86A7C4}"/>
              </a:ext>
            </a:extLst>
          </p:cNvPr>
          <p:cNvCxnSpPr>
            <a:cxnSpLocks/>
          </p:cNvCxnSpPr>
          <p:nvPr/>
        </p:nvCxnSpPr>
        <p:spPr>
          <a:xfrm>
            <a:off x="4516855" y="2392027"/>
            <a:ext cx="55145" cy="4184367"/>
          </a:xfrm>
          <a:prstGeom prst="line">
            <a:avLst/>
          </a:prstGeom>
        </p:spPr>
        <p:style>
          <a:lnRef idx="1">
            <a:schemeClr val="dk1"/>
          </a:lnRef>
          <a:fillRef idx="0">
            <a:schemeClr val="dk1"/>
          </a:fillRef>
          <a:effectRef idx="0">
            <a:schemeClr val="dk1"/>
          </a:effectRef>
          <a:fontRef idx="minor">
            <a:schemeClr val="tx1"/>
          </a:fontRef>
        </p:style>
      </p:cxnSp>
      <p:pic>
        <p:nvPicPr>
          <p:cNvPr id="14" name="図 13">
            <a:extLst>
              <a:ext uri="{FF2B5EF4-FFF2-40B4-BE49-F238E27FC236}">
                <a16:creationId xmlns:a16="http://schemas.microsoft.com/office/drawing/2014/main" id="{F721C0CC-8B9A-F37C-F91D-C383A7D9867C}"/>
              </a:ext>
            </a:extLst>
          </p:cNvPr>
          <p:cNvPicPr>
            <a:picLocks noChangeAspect="1"/>
          </p:cNvPicPr>
          <p:nvPr/>
        </p:nvPicPr>
        <p:blipFill>
          <a:blip r:embed="rId4"/>
          <a:stretch>
            <a:fillRect/>
          </a:stretch>
        </p:blipFill>
        <p:spPr>
          <a:xfrm>
            <a:off x="4055532" y="1415610"/>
            <a:ext cx="175543" cy="210651"/>
          </a:xfrm>
          <a:prstGeom prst="rect">
            <a:avLst/>
          </a:prstGeom>
        </p:spPr>
      </p:pic>
      <p:pic>
        <p:nvPicPr>
          <p:cNvPr id="15" name="図 14">
            <a:extLst>
              <a:ext uri="{FF2B5EF4-FFF2-40B4-BE49-F238E27FC236}">
                <a16:creationId xmlns:a16="http://schemas.microsoft.com/office/drawing/2014/main" id="{FB95E054-1ECC-0C07-04F8-9C8B90F47115}"/>
              </a:ext>
            </a:extLst>
          </p:cNvPr>
          <p:cNvPicPr>
            <a:picLocks noChangeAspect="1"/>
          </p:cNvPicPr>
          <p:nvPr/>
        </p:nvPicPr>
        <p:blipFill>
          <a:blip r:embed="rId5"/>
          <a:stretch>
            <a:fillRect/>
          </a:stretch>
        </p:blipFill>
        <p:spPr>
          <a:xfrm>
            <a:off x="408376" y="5338626"/>
            <a:ext cx="3822699" cy="639165"/>
          </a:xfrm>
          <a:prstGeom prst="rect">
            <a:avLst/>
          </a:prstGeom>
        </p:spPr>
      </p:pic>
      <p:pic>
        <p:nvPicPr>
          <p:cNvPr id="17" name="図 16">
            <a:extLst>
              <a:ext uri="{FF2B5EF4-FFF2-40B4-BE49-F238E27FC236}">
                <a16:creationId xmlns:a16="http://schemas.microsoft.com/office/drawing/2014/main" id="{EF81C381-2B30-D26B-CFFE-68B85F86E00B}"/>
              </a:ext>
            </a:extLst>
          </p:cNvPr>
          <p:cNvPicPr>
            <a:picLocks noChangeAspect="1"/>
          </p:cNvPicPr>
          <p:nvPr/>
        </p:nvPicPr>
        <p:blipFill>
          <a:blip r:embed="rId6"/>
          <a:stretch>
            <a:fillRect/>
          </a:stretch>
        </p:blipFill>
        <p:spPr>
          <a:xfrm>
            <a:off x="5280925" y="5338626"/>
            <a:ext cx="2525500" cy="688773"/>
          </a:xfrm>
          <a:prstGeom prst="rect">
            <a:avLst/>
          </a:prstGeom>
        </p:spPr>
      </p:pic>
      <p:pic>
        <p:nvPicPr>
          <p:cNvPr id="11" name="図 10">
            <a:extLst>
              <a:ext uri="{FF2B5EF4-FFF2-40B4-BE49-F238E27FC236}">
                <a16:creationId xmlns:a16="http://schemas.microsoft.com/office/drawing/2014/main" id="{02745AA7-46F7-B227-59CD-5B713535122C}"/>
              </a:ext>
            </a:extLst>
          </p:cNvPr>
          <p:cNvPicPr>
            <a:picLocks noChangeAspect="1"/>
          </p:cNvPicPr>
          <p:nvPr/>
        </p:nvPicPr>
        <p:blipFill>
          <a:blip r:embed="rId7"/>
          <a:stretch>
            <a:fillRect/>
          </a:stretch>
        </p:blipFill>
        <p:spPr>
          <a:xfrm>
            <a:off x="4752975" y="2461995"/>
            <a:ext cx="3822700" cy="2628107"/>
          </a:xfrm>
          <a:prstGeom prst="rect">
            <a:avLst/>
          </a:prstGeom>
        </p:spPr>
      </p:pic>
      <p:pic>
        <p:nvPicPr>
          <p:cNvPr id="16" name="図 15">
            <a:extLst>
              <a:ext uri="{FF2B5EF4-FFF2-40B4-BE49-F238E27FC236}">
                <a16:creationId xmlns:a16="http://schemas.microsoft.com/office/drawing/2014/main" id="{4D687CCC-87B7-ED7E-0A63-BB730C1B6AA3}"/>
              </a:ext>
            </a:extLst>
          </p:cNvPr>
          <p:cNvPicPr>
            <a:picLocks noChangeAspect="1"/>
          </p:cNvPicPr>
          <p:nvPr/>
        </p:nvPicPr>
        <p:blipFill>
          <a:blip r:embed="rId8"/>
          <a:stretch>
            <a:fillRect/>
          </a:stretch>
        </p:blipFill>
        <p:spPr>
          <a:xfrm>
            <a:off x="181874" y="2390561"/>
            <a:ext cx="4049201" cy="2770974"/>
          </a:xfrm>
          <a:prstGeom prst="rect">
            <a:avLst/>
          </a:prstGeom>
        </p:spPr>
      </p:pic>
      <p:cxnSp>
        <p:nvCxnSpPr>
          <p:cNvPr id="19" name="直線コネクタ 18">
            <a:extLst>
              <a:ext uri="{FF2B5EF4-FFF2-40B4-BE49-F238E27FC236}">
                <a16:creationId xmlns:a16="http://schemas.microsoft.com/office/drawing/2014/main" id="{BEB68716-DEDE-EC7A-EBC0-52D8B10E8AB0}"/>
              </a:ext>
            </a:extLst>
          </p:cNvPr>
          <p:cNvCxnSpPr/>
          <p:nvPr/>
        </p:nvCxnSpPr>
        <p:spPr>
          <a:xfrm>
            <a:off x="939800" y="6090907"/>
            <a:ext cx="1642533" cy="0"/>
          </a:xfrm>
          <a:prstGeom prst="line">
            <a:avLst/>
          </a:prstGeom>
          <a:ln>
            <a:solidFill>
              <a:srgbClr val="C00000"/>
            </a:solidFill>
          </a:ln>
        </p:spPr>
        <p:style>
          <a:lnRef idx="2">
            <a:schemeClr val="accent2"/>
          </a:lnRef>
          <a:fillRef idx="0">
            <a:schemeClr val="accent2"/>
          </a:fillRef>
          <a:effectRef idx="1">
            <a:schemeClr val="accent2"/>
          </a:effectRef>
          <a:fontRef idx="minor">
            <a:schemeClr val="tx1"/>
          </a:fontRef>
        </p:style>
      </p:cxnSp>
      <p:cxnSp>
        <p:nvCxnSpPr>
          <p:cNvPr id="20" name="直線コネクタ 19">
            <a:extLst>
              <a:ext uri="{FF2B5EF4-FFF2-40B4-BE49-F238E27FC236}">
                <a16:creationId xmlns:a16="http://schemas.microsoft.com/office/drawing/2014/main" id="{ED262ABA-D729-91F9-8892-B0C78DDA35F7}"/>
              </a:ext>
            </a:extLst>
          </p:cNvPr>
          <p:cNvCxnSpPr/>
          <p:nvPr/>
        </p:nvCxnSpPr>
        <p:spPr>
          <a:xfrm>
            <a:off x="2732496" y="6090907"/>
            <a:ext cx="1642533" cy="0"/>
          </a:xfrm>
          <a:prstGeom prst="line">
            <a:avLst/>
          </a:prstGeom>
          <a:ln>
            <a:solidFill>
              <a:srgbClr val="C00000"/>
            </a:solidFill>
          </a:ln>
        </p:spPr>
        <p:style>
          <a:lnRef idx="2">
            <a:schemeClr val="accent2"/>
          </a:lnRef>
          <a:fillRef idx="0">
            <a:schemeClr val="accent2"/>
          </a:fillRef>
          <a:effectRef idx="1">
            <a:schemeClr val="accent2"/>
          </a:effectRef>
          <a:fontRef idx="minor">
            <a:schemeClr val="tx1"/>
          </a:fontRef>
        </p:style>
      </p:cxnSp>
      <p:pic>
        <p:nvPicPr>
          <p:cNvPr id="21" name="図 20">
            <a:extLst>
              <a:ext uri="{FF2B5EF4-FFF2-40B4-BE49-F238E27FC236}">
                <a16:creationId xmlns:a16="http://schemas.microsoft.com/office/drawing/2014/main" id="{622F0235-6F44-63B6-5B9C-A513EA673C82}"/>
              </a:ext>
            </a:extLst>
          </p:cNvPr>
          <p:cNvPicPr>
            <a:picLocks noChangeAspect="1"/>
          </p:cNvPicPr>
          <p:nvPr/>
        </p:nvPicPr>
        <p:blipFill>
          <a:blip r:embed="rId9"/>
          <a:stretch>
            <a:fillRect/>
          </a:stretch>
        </p:blipFill>
        <p:spPr>
          <a:xfrm>
            <a:off x="1793431" y="6017675"/>
            <a:ext cx="45719" cy="140967"/>
          </a:xfrm>
          <a:prstGeom prst="rect">
            <a:avLst/>
          </a:prstGeom>
        </p:spPr>
      </p:pic>
      <p:pic>
        <p:nvPicPr>
          <p:cNvPr id="22" name="図 21">
            <a:extLst>
              <a:ext uri="{FF2B5EF4-FFF2-40B4-BE49-F238E27FC236}">
                <a16:creationId xmlns:a16="http://schemas.microsoft.com/office/drawing/2014/main" id="{E5DAF327-12CB-D4C2-5284-318F29CD8E8E}"/>
              </a:ext>
            </a:extLst>
          </p:cNvPr>
          <p:cNvPicPr>
            <a:picLocks noChangeAspect="1"/>
          </p:cNvPicPr>
          <p:nvPr/>
        </p:nvPicPr>
        <p:blipFill>
          <a:blip r:embed="rId9"/>
          <a:stretch>
            <a:fillRect/>
          </a:stretch>
        </p:blipFill>
        <p:spPr>
          <a:xfrm>
            <a:off x="3551021" y="6013135"/>
            <a:ext cx="45719" cy="140967"/>
          </a:xfrm>
          <a:prstGeom prst="rect">
            <a:avLst/>
          </a:prstGeom>
        </p:spPr>
      </p:pic>
      <p:pic>
        <p:nvPicPr>
          <p:cNvPr id="23" name="図 22">
            <a:extLst>
              <a:ext uri="{FF2B5EF4-FFF2-40B4-BE49-F238E27FC236}">
                <a16:creationId xmlns:a16="http://schemas.microsoft.com/office/drawing/2014/main" id="{F640F738-31C6-3D26-3D85-C41174AF305E}"/>
              </a:ext>
            </a:extLst>
          </p:cNvPr>
          <p:cNvPicPr>
            <a:picLocks noChangeAspect="1"/>
          </p:cNvPicPr>
          <p:nvPr/>
        </p:nvPicPr>
        <p:blipFill>
          <a:blip r:embed="rId10"/>
          <a:stretch>
            <a:fillRect/>
          </a:stretch>
        </p:blipFill>
        <p:spPr>
          <a:xfrm>
            <a:off x="1731391" y="6239755"/>
            <a:ext cx="169797" cy="131206"/>
          </a:xfrm>
          <a:prstGeom prst="rect">
            <a:avLst/>
          </a:prstGeom>
        </p:spPr>
      </p:pic>
      <p:pic>
        <p:nvPicPr>
          <p:cNvPr id="24" name="図 23">
            <a:extLst>
              <a:ext uri="{FF2B5EF4-FFF2-40B4-BE49-F238E27FC236}">
                <a16:creationId xmlns:a16="http://schemas.microsoft.com/office/drawing/2014/main" id="{6A1AA9F9-5D46-58F8-2E80-07D714705725}"/>
              </a:ext>
            </a:extLst>
          </p:cNvPr>
          <p:cNvPicPr>
            <a:picLocks noChangeAspect="1"/>
          </p:cNvPicPr>
          <p:nvPr/>
        </p:nvPicPr>
        <p:blipFill>
          <a:blip r:embed="rId11"/>
          <a:stretch>
            <a:fillRect/>
          </a:stretch>
        </p:blipFill>
        <p:spPr>
          <a:xfrm>
            <a:off x="3458827" y="6210843"/>
            <a:ext cx="169797" cy="266822"/>
          </a:xfrm>
          <a:prstGeom prst="rect">
            <a:avLst/>
          </a:prstGeom>
        </p:spPr>
      </p:pic>
      <p:pic>
        <p:nvPicPr>
          <p:cNvPr id="25" name="図 24">
            <a:extLst>
              <a:ext uri="{FF2B5EF4-FFF2-40B4-BE49-F238E27FC236}">
                <a16:creationId xmlns:a16="http://schemas.microsoft.com/office/drawing/2014/main" id="{9B0E5589-220B-6C68-43CF-1C7A7742D3AE}"/>
              </a:ext>
            </a:extLst>
          </p:cNvPr>
          <p:cNvPicPr>
            <a:picLocks noChangeAspect="1"/>
          </p:cNvPicPr>
          <p:nvPr/>
        </p:nvPicPr>
        <p:blipFill>
          <a:blip r:embed="rId12"/>
          <a:stretch>
            <a:fillRect/>
          </a:stretch>
        </p:blipFill>
        <p:spPr>
          <a:xfrm>
            <a:off x="2124479" y="2297829"/>
            <a:ext cx="702349" cy="251930"/>
          </a:xfrm>
          <a:prstGeom prst="rect">
            <a:avLst/>
          </a:prstGeom>
        </p:spPr>
      </p:pic>
      <p:pic>
        <p:nvPicPr>
          <p:cNvPr id="26" name="図 25">
            <a:extLst>
              <a:ext uri="{FF2B5EF4-FFF2-40B4-BE49-F238E27FC236}">
                <a16:creationId xmlns:a16="http://schemas.microsoft.com/office/drawing/2014/main" id="{A88D0488-D5E8-0EDD-819D-035074C627AF}"/>
              </a:ext>
            </a:extLst>
          </p:cNvPr>
          <p:cNvPicPr>
            <a:picLocks noChangeAspect="1"/>
          </p:cNvPicPr>
          <p:nvPr/>
        </p:nvPicPr>
        <p:blipFill>
          <a:blip r:embed="rId13"/>
          <a:stretch>
            <a:fillRect/>
          </a:stretch>
        </p:blipFill>
        <p:spPr>
          <a:xfrm>
            <a:off x="6513095" y="2297829"/>
            <a:ext cx="702349" cy="282466"/>
          </a:xfrm>
          <a:prstGeom prst="rect">
            <a:avLst/>
          </a:prstGeom>
        </p:spPr>
      </p:pic>
      <p:pic>
        <p:nvPicPr>
          <p:cNvPr id="27" name="図 26">
            <a:extLst>
              <a:ext uri="{FF2B5EF4-FFF2-40B4-BE49-F238E27FC236}">
                <a16:creationId xmlns:a16="http://schemas.microsoft.com/office/drawing/2014/main" id="{091406B9-2C8E-8C02-F713-EAF70A6F4288}"/>
              </a:ext>
            </a:extLst>
          </p:cNvPr>
          <p:cNvPicPr>
            <a:picLocks noChangeAspect="1"/>
          </p:cNvPicPr>
          <p:nvPr/>
        </p:nvPicPr>
        <p:blipFill>
          <a:blip r:embed="rId14"/>
          <a:stretch>
            <a:fillRect/>
          </a:stretch>
        </p:blipFill>
        <p:spPr>
          <a:xfrm>
            <a:off x="5443635" y="1424804"/>
            <a:ext cx="176509" cy="183046"/>
          </a:xfrm>
          <a:prstGeom prst="rect">
            <a:avLst/>
          </a:prstGeom>
        </p:spPr>
      </p:pic>
    </p:spTree>
    <p:extLst>
      <p:ext uri="{BB962C8B-B14F-4D97-AF65-F5344CB8AC3E}">
        <p14:creationId xmlns:p14="http://schemas.microsoft.com/office/powerpoint/2010/main" val="13246517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21</a:t>
            </a:fld>
            <a:r>
              <a:rPr lang="en-US"/>
              <a:t>/n</a:t>
            </a:r>
            <a:endParaRPr lang="en-US" dirty="0"/>
          </a:p>
        </p:txBody>
      </p:sp>
      <p:sp>
        <p:nvSpPr>
          <p:cNvPr id="16" name="正方形/長方形 15">
            <a:extLst>
              <a:ext uri="{FF2B5EF4-FFF2-40B4-BE49-F238E27FC236}">
                <a16:creationId xmlns:a16="http://schemas.microsoft.com/office/drawing/2014/main" id="{D3417A28-57AD-D5F8-079A-11ADA2203B7D}"/>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コンテンツ プレースホルダー 2">
            <a:extLst>
              <a:ext uri="{FF2B5EF4-FFF2-40B4-BE49-F238E27FC236}">
                <a16:creationId xmlns:a16="http://schemas.microsoft.com/office/drawing/2014/main" id="{B4BC9288-C916-CF73-17CB-2D652DB6FD00}"/>
              </a:ext>
            </a:extLst>
          </p:cNvPr>
          <p:cNvSpPr txBox="1">
            <a:spLocks/>
          </p:cNvSpPr>
          <p:nvPr/>
        </p:nvSpPr>
        <p:spPr>
          <a:xfrm>
            <a:off x="628650" y="1242646"/>
            <a:ext cx="7886700" cy="1415887"/>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None/>
            </a:pPr>
            <a:r>
              <a:rPr lang="ja-JP" altLang="en-US" sz="1800"/>
              <a:t>光が平面　　　　を　　回切る時　　の偶奇で場合分けして考える。光源から出て写真板に届くまでの角度　　　とおくと</a:t>
            </a:r>
            <a:endParaRPr lang="en-US" altLang="ja-JP" sz="1800" dirty="0"/>
          </a:p>
        </p:txBody>
      </p:sp>
      <p:pic>
        <p:nvPicPr>
          <p:cNvPr id="19" name="図 18">
            <a:extLst>
              <a:ext uri="{FF2B5EF4-FFF2-40B4-BE49-F238E27FC236}">
                <a16:creationId xmlns:a16="http://schemas.microsoft.com/office/drawing/2014/main" id="{0E9040C7-F075-D97D-2DD2-10E37C819BAC}"/>
              </a:ext>
            </a:extLst>
          </p:cNvPr>
          <p:cNvPicPr>
            <a:picLocks noChangeAspect="1"/>
          </p:cNvPicPr>
          <p:nvPr/>
        </p:nvPicPr>
        <p:blipFill>
          <a:blip r:embed="rId3"/>
          <a:stretch>
            <a:fillRect/>
          </a:stretch>
        </p:blipFill>
        <p:spPr>
          <a:xfrm>
            <a:off x="1777316" y="1391499"/>
            <a:ext cx="614192" cy="217688"/>
          </a:xfrm>
          <a:prstGeom prst="rect">
            <a:avLst/>
          </a:prstGeom>
        </p:spPr>
      </p:pic>
      <p:pic>
        <p:nvPicPr>
          <p:cNvPr id="2" name="図 1">
            <a:extLst>
              <a:ext uri="{FF2B5EF4-FFF2-40B4-BE49-F238E27FC236}">
                <a16:creationId xmlns:a16="http://schemas.microsoft.com/office/drawing/2014/main" id="{9EBF8FBB-B53A-F6B5-1E05-8809D3D43B1B}"/>
              </a:ext>
            </a:extLst>
          </p:cNvPr>
          <p:cNvPicPr>
            <a:picLocks noChangeAspect="1"/>
          </p:cNvPicPr>
          <p:nvPr/>
        </p:nvPicPr>
        <p:blipFill>
          <a:blip r:embed="rId4"/>
          <a:stretch>
            <a:fillRect/>
          </a:stretch>
        </p:blipFill>
        <p:spPr>
          <a:xfrm>
            <a:off x="2886502" y="1473479"/>
            <a:ext cx="247466" cy="135708"/>
          </a:xfrm>
          <a:prstGeom prst="rect">
            <a:avLst/>
          </a:prstGeom>
        </p:spPr>
      </p:pic>
      <p:sp>
        <p:nvSpPr>
          <p:cNvPr id="4" name="タイトル 1">
            <a:extLst>
              <a:ext uri="{FF2B5EF4-FFF2-40B4-BE49-F238E27FC236}">
                <a16:creationId xmlns:a16="http://schemas.microsoft.com/office/drawing/2014/main" id="{1687227D-ACF5-D53D-E05B-46D1603193A5}"/>
              </a:ext>
            </a:extLst>
          </p:cNvPr>
          <p:cNvSpPr>
            <a:spLocks noGrp="1"/>
          </p:cNvSpPr>
          <p:nvPr>
            <p:ph type="title"/>
          </p:nvPr>
        </p:nvSpPr>
        <p:spPr>
          <a:xfrm>
            <a:off x="628651"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軌道の分類と幾何的な角度の評価</a:t>
            </a:r>
          </a:p>
        </p:txBody>
      </p:sp>
      <p:pic>
        <p:nvPicPr>
          <p:cNvPr id="5" name="図 4">
            <a:extLst>
              <a:ext uri="{FF2B5EF4-FFF2-40B4-BE49-F238E27FC236}">
                <a16:creationId xmlns:a16="http://schemas.microsoft.com/office/drawing/2014/main" id="{68E1B2B8-1D72-9227-498B-0CA09BD8BD63}"/>
              </a:ext>
            </a:extLst>
          </p:cNvPr>
          <p:cNvPicPr>
            <a:picLocks noChangeAspect="1"/>
          </p:cNvPicPr>
          <p:nvPr/>
        </p:nvPicPr>
        <p:blipFill>
          <a:blip r:embed="rId4"/>
          <a:stretch>
            <a:fillRect/>
          </a:stretch>
        </p:blipFill>
        <p:spPr>
          <a:xfrm>
            <a:off x="4269391" y="1478590"/>
            <a:ext cx="247466" cy="135708"/>
          </a:xfrm>
          <a:prstGeom prst="rect">
            <a:avLst/>
          </a:prstGeom>
        </p:spPr>
      </p:pic>
      <p:cxnSp>
        <p:nvCxnSpPr>
          <p:cNvPr id="8" name="直線コネクタ 7">
            <a:extLst>
              <a:ext uri="{FF2B5EF4-FFF2-40B4-BE49-F238E27FC236}">
                <a16:creationId xmlns:a16="http://schemas.microsoft.com/office/drawing/2014/main" id="{1FC2253D-C940-FE00-FC95-AEFD136FB01B}"/>
              </a:ext>
            </a:extLst>
          </p:cNvPr>
          <p:cNvCxnSpPr>
            <a:cxnSpLocks/>
          </p:cNvCxnSpPr>
          <p:nvPr/>
        </p:nvCxnSpPr>
        <p:spPr>
          <a:xfrm>
            <a:off x="4516855" y="2392027"/>
            <a:ext cx="55145" cy="4184367"/>
          </a:xfrm>
          <a:prstGeom prst="line">
            <a:avLst/>
          </a:prstGeom>
        </p:spPr>
        <p:style>
          <a:lnRef idx="1">
            <a:schemeClr val="dk1"/>
          </a:lnRef>
          <a:fillRef idx="0">
            <a:schemeClr val="dk1"/>
          </a:fillRef>
          <a:effectRef idx="0">
            <a:schemeClr val="dk1"/>
          </a:effectRef>
          <a:fontRef idx="minor">
            <a:schemeClr val="tx1"/>
          </a:fontRef>
        </p:style>
      </p:cxnSp>
      <p:pic>
        <p:nvPicPr>
          <p:cNvPr id="11" name="図 10">
            <a:extLst>
              <a:ext uri="{FF2B5EF4-FFF2-40B4-BE49-F238E27FC236}">
                <a16:creationId xmlns:a16="http://schemas.microsoft.com/office/drawing/2014/main" id="{5C1FB1A1-DEF7-C757-9077-80E71FB4502B}"/>
              </a:ext>
            </a:extLst>
          </p:cNvPr>
          <p:cNvPicPr>
            <a:picLocks noChangeAspect="1"/>
          </p:cNvPicPr>
          <p:nvPr/>
        </p:nvPicPr>
        <p:blipFill>
          <a:blip r:embed="rId5"/>
          <a:stretch>
            <a:fillRect/>
          </a:stretch>
        </p:blipFill>
        <p:spPr>
          <a:xfrm>
            <a:off x="1566848" y="2392027"/>
            <a:ext cx="1874853" cy="260788"/>
          </a:xfrm>
          <a:prstGeom prst="rect">
            <a:avLst/>
          </a:prstGeom>
        </p:spPr>
      </p:pic>
      <p:pic>
        <p:nvPicPr>
          <p:cNvPr id="12" name="図 11">
            <a:extLst>
              <a:ext uri="{FF2B5EF4-FFF2-40B4-BE49-F238E27FC236}">
                <a16:creationId xmlns:a16="http://schemas.microsoft.com/office/drawing/2014/main" id="{888C5A78-3FF7-CA80-8BDA-1F3F552B4D7F}"/>
              </a:ext>
            </a:extLst>
          </p:cNvPr>
          <p:cNvPicPr>
            <a:picLocks noChangeAspect="1"/>
          </p:cNvPicPr>
          <p:nvPr/>
        </p:nvPicPr>
        <p:blipFill>
          <a:blip r:embed="rId6"/>
          <a:stretch>
            <a:fillRect/>
          </a:stretch>
        </p:blipFill>
        <p:spPr>
          <a:xfrm>
            <a:off x="5657851" y="2392027"/>
            <a:ext cx="2355850" cy="264943"/>
          </a:xfrm>
          <a:prstGeom prst="rect">
            <a:avLst/>
          </a:prstGeom>
        </p:spPr>
      </p:pic>
      <p:sp>
        <p:nvSpPr>
          <p:cNvPr id="20" name="コンテンツ プレースホルダー 2">
            <a:extLst>
              <a:ext uri="{FF2B5EF4-FFF2-40B4-BE49-F238E27FC236}">
                <a16:creationId xmlns:a16="http://schemas.microsoft.com/office/drawing/2014/main" id="{59A9FD40-1845-BE0E-D0B4-1712FEFE2543}"/>
              </a:ext>
            </a:extLst>
          </p:cNvPr>
          <p:cNvSpPr txBox="1">
            <a:spLocks/>
          </p:cNvSpPr>
          <p:nvPr/>
        </p:nvSpPr>
        <p:spPr>
          <a:xfrm>
            <a:off x="573505" y="5371304"/>
            <a:ext cx="3903748" cy="1068474"/>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None/>
            </a:pPr>
            <a:r>
              <a:rPr lang="ja-JP" altLang="en-US" sz="1800"/>
              <a:t>図から考えると</a:t>
            </a:r>
            <a:endParaRPr lang="en-US" altLang="ja-JP" sz="1800" dirty="0"/>
          </a:p>
        </p:txBody>
      </p:sp>
      <p:sp>
        <p:nvSpPr>
          <p:cNvPr id="21" name="コンテンツ プレースホルダー 2">
            <a:extLst>
              <a:ext uri="{FF2B5EF4-FFF2-40B4-BE49-F238E27FC236}">
                <a16:creationId xmlns:a16="http://schemas.microsoft.com/office/drawing/2014/main" id="{3033EDFA-B003-643C-0D73-0317AF421B2B}"/>
              </a:ext>
            </a:extLst>
          </p:cNvPr>
          <p:cNvSpPr txBox="1">
            <a:spLocks/>
          </p:cNvSpPr>
          <p:nvPr/>
        </p:nvSpPr>
        <p:spPr>
          <a:xfrm>
            <a:off x="4901183" y="5371303"/>
            <a:ext cx="3990397" cy="1068475"/>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None/>
            </a:pPr>
            <a:r>
              <a:rPr lang="ja-JP" altLang="en-US" sz="1800"/>
              <a:t>図から考えると</a:t>
            </a:r>
            <a:endParaRPr lang="en-US" altLang="ja-JP" sz="1800" dirty="0"/>
          </a:p>
        </p:txBody>
      </p:sp>
      <p:pic>
        <p:nvPicPr>
          <p:cNvPr id="22" name="図 21">
            <a:extLst>
              <a:ext uri="{FF2B5EF4-FFF2-40B4-BE49-F238E27FC236}">
                <a16:creationId xmlns:a16="http://schemas.microsoft.com/office/drawing/2014/main" id="{983621F0-C159-3E85-54E9-C83250419683}"/>
              </a:ext>
            </a:extLst>
          </p:cNvPr>
          <p:cNvPicPr>
            <a:picLocks noChangeAspect="1"/>
          </p:cNvPicPr>
          <p:nvPr/>
        </p:nvPicPr>
        <p:blipFill>
          <a:blip r:embed="rId7"/>
          <a:stretch>
            <a:fillRect/>
          </a:stretch>
        </p:blipFill>
        <p:spPr>
          <a:xfrm>
            <a:off x="4332943" y="1827796"/>
            <a:ext cx="367824" cy="250120"/>
          </a:xfrm>
          <a:prstGeom prst="rect">
            <a:avLst/>
          </a:prstGeom>
        </p:spPr>
      </p:pic>
      <p:pic>
        <p:nvPicPr>
          <p:cNvPr id="27" name="図 26">
            <a:extLst>
              <a:ext uri="{FF2B5EF4-FFF2-40B4-BE49-F238E27FC236}">
                <a16:creationId xmlns:a16="http://schemas.microsoft.com/office/drawing/2014/main" id="{3E22283D-DF70-DDC1-D98E-306DFA4684AE}"/>
              </a:ext>
            </a:extLst>
          </p:cNvPr>
          <p:cNvPicPr>
            <a:picLocks noChangeAspect="1"/>
          </p:cNvPicPr>
          <p:nvPr/>
        </p:nvPicPr>
        <p:blipFill>
          <a:blip r:embed="rId8"/>
          <a:stretch>
            <a:fillRect/>
          </a:stretch>
        </p:blipFill>
        <p:spPr>
          <a:xfrm>
            <a:off x="5855645" y="5864854"/>
            <a:ext cx="2158056" cy="261797"/>
          </a:xfrm>
          <a:prstGeom prst="rect">
            <a:avLst/>
          </a:prstGeom>
        </p:spPr>
      </p:pic>
      <p:pic>
        <p:nvPicPr>
          <p:cNvPr id="28" name="図 27">
            <a:extLst>
              <a:ext uri="{FF2B5EF4-FFF2-40B4-BE49-F238E27FC236}">
                <a16:creationId xmlns:a16="http://schemas.microsoft.com/office/drawing/2014/main" id="{67DA2B55-DB39-1DEF-CFA5-0ED983C897CF}"/>
              </a:ext>
            </a:extLst>
          </p:cNvPr>
          <p:cNvPicPr>
            <a:picLocks noChangeAspect="1"/>
          </p:cNvPicPr>
          <p:nvPr/>
        </p:nvPicPr>
        <p:blipFill>
          <a:blip r:embed="rId9"/>
          <a:stretch>
            <a:fillRect/>
          </a:stretch>
        </p:blipFill>
        <p:spPr>
          <a:xfrm>
            <a:off x="5855645" y="6216543"/>
            <a:ext cx="1218486" cy="194026"/>
          </a:xfrm>
          <a:prstGeom prst="rect">
            <a:avLst/>
          </a:prstGeom>
        </p:spPr>
      </p:pic>
      <p:pic>
        <p:nvPicPr>
          <p:cNvPr id="29" name="図 28">
            <a:extLst>
              <a:ext uri="{FF2B5EF4-FFF2-40B4-BE49-F238E27FC236}">
                <a16:creationId xmlns:a16="http://schemas.microsoft.com/office/drawing/2014/main" id="{FCCB4C53-8CF5-A8C1-A7BF-7D521F9A3C2A}"/>
              </a:ext>
            </a:extLst>
          </p:cNvPr>
          <p:cNvPicPr>
            <a:picLocks noChangeAspect="1"/>
          </p:cNvPicPr>
          <p:nvPr/>
        </p:nvPicPr>
        <p:blipFill>
          <a:blip r:embed="rId10"/>
          <a:stretch>
            <a:fillRect/>
          </a:stretch>
        </p:blipFill>
        <p:spPr>
          <a:xfrm>
            <a:off x="1315322" y="5860548"/>
            <a:ext cx="1682711" cy="266103"/>
          </a:xfrm>
          <a:prstGeom prst="rect">
            <a:avLst/>
          </a:prstGeom>
        </p:spPr>
      </p:pic>
    </p:spTree>
    <p:extLst>
      <p:ext uri="{BB962C8B-B14F-4D97-AF65-F5344CB8AC3E}">
        <p14:creationId xmlns:p14="http://schemas.microsoft.com/office/powerpoint/2010/main" val="24801218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22</a:t>
            </a:fld>
            <a:r>
              <a:rPr lang="en-US"/>
              <a:t>/n</a:t>
            </a:r>
            <a:endParaRPr lang="en-US" dirty="0"/>
          </a:p>
        </p:txBody>
      </p:sp>
      <p:pic>
        <p:nvPicPr>
          <p:cNvPr id="6" name="図 5">
            <a:extLst>
              <a:ext uri="{FF2B5EF4-FFF2-40B4-BE49-F238E27FC236}">
                <a16:creationId xmlns:a16="http://schemas.microsoft.com/office/drawing/2014/main" id="{F9F81828-49F9-422F-C6AF-BE60AB4D3FAC}"/>
              </a:ext>
            </a:extLst>
          </p:cNvPr>
          <p:cNvPicPr>
            <a:picLocks noChangeAspect="1"/>
          </p:cNvPicPr>
          <p:nvPr/>
        </p:nvPicPr>
        <p:blipFill>
          <a:blip r:embed="rId3"/>
          <a:stretch>
            <a:fillRect/>
          </a:stretch>
        </p:blipFill>
        <p:spPr>
          <a:xfrm>
            <a:off x="1125038" y="3940145"/>
            <a:ext cx="6194488" cy="840033"/>
          </a:xfrm>
          <a:prstGeom prst="rect">
            <a:avLst/>
          </a:prstGeom>
        </p:spPr>
      </p:pic>
      <p:pic>
        <p:nvPicPr>
          <p:cNvPr id="10" name="図 9">
            <a:extLst>
              <a:ext uri="{FF2B5EF4-FFF2-40B4-BE49-F238E27FC236}">
                <a16:creationId xmlns:a16="http://schemas.microsoft.com/office/drawing/2014/main" id="{BFCC3694-F0CF-937C-3C2B-DB262B675D13}"/>
              </a:ext>
            </a:extLst>
          </p:cNvPr>
          <p:cNvPicPr>
            <a:picLocks noChangeAspect="1"/>
          </p:cNvPicPr>
          <p:nvPr/>
        </p:nvPicPr>
        <p:blipFill>
          <a:blip r:embed="rId4"/>
          <a:stretch>
            <a:fillRect/>
          </a:stretch>
        </p:blipFill>
        <p:spPr>
          <a:xfrm>
            <a:off x="4033048" y="1708642"/>
            <a:ext cx="2004149" cy="2047018"/>
          </a:xfrm>
          <a:prstGeom prst="rect">
            <a:avLst/>
          </a:prstGeom>
        </p:spPr>
      </p:pic>
      <p:pic>
        <p:nvPicPr>
          <p:cNvPr id="13" name="図 12">
            <a:extLst>
              <a:ext uri="{FF2B5EF4-FFF2-40B4-BE49-F238E27FC236}">
                <a16:creationId xmlns:a16="http://schemas.microsoft.com/office/drawing/2014/main" id="{D1E92DC0-FF08-B598-87DB-08F429745C9C}"/>
              </a:ext>
            </a:extLst>
          </p:cNvPr>
          <p:cNvPicPr>
            <a:picLocks noChangeAspect="1"/>
          </p:cNvPicPr>
          <p:nvPr/>
        </p:nvPicPr>
        <p:blipFill>
          <a:blip r:embed="rId5"/>
          <a:stretch>
            <a:fillRect/>
          </a:stretch>
        </p:blipFill>
        <p:spPr>
          <a:xfrm>
            <a:off x="6037197" y="1674354"/>
            <a:ext cx="2562869" cy="1882924"/>
          </a:xfrm>
          <a:prstGeom prst="rect">
            <a:avLst/>
          </a:prstGeom>
        </p:spPr>
      </p:pic>
      <p:sp>
        <p:nvSpPr>
          <p:cNvPr id="16" name="正方形/長方形 15">
            <a:extLst>
              <a:ext uri="{FF2B5EF4-FFF2-40B4-BE49-F238E27FC236}">
                <a16:creationId xmlns:a16="http://schemas.microsoft.com/office/drawing/2014/main" id="{D3417A28-57AD-D5F8-079A-11ADA2203B7D}"/>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1" name="図 10">
            <a:extLst>
              <a:ext uri="{FF2B5EF4-FFF2-40B4-BE49-F238E27FC236}">
                <a16:creationId xmlns:a16="http://schemas.microsoft.com/office/drawing/2014/main" id="{46A72091-8E3A-1F54-2F2B-6FF020BA48C0}"/>
              </a:ext>
            </a:extLst>
          </p:cNvPr>
          <p:cNvPicPr>
            <a:picLocks noChangeAspect="1"/>
          </p:cNvPicPr>
          <p:nvPr/>
        </p:nvPicPr>
        <p:blipFill>
          <a:blip r:embed="rId6"/>
          <a:stretch>
            <a:fillRect/>
          </a:stretch>
        </p:blipFill>
        <p:spPr>
          <a:xfrm>
            <a:off x="1151709" y="5461316"/>
            <a:ext cx="6467024" cy="1288038"/>
          </a:xfrm>
          <a:prstGeom prst="rect">
            <a:avLst/>
          </a:prstGeom>
        </p:spPr>
      </p:pic>
      <p:sp>
        <p:nvSpPr>
          <p:cNvPr id="2" name="コンテンツ プレースホルダー 2">
            <a:extLst>
              <a:ext uri="{FF2B5EF4-FFF2-40B4-BE49-F238E27FC236}">
                <a16:creationId xmlns:a16="http://schemas.microsoft.com/office/drawing/2014/main" id="{627F5766-C4DB-F323-0467-AA4CDC46F8A2}"/>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None/>
            </a:pPr>
            <a:r>
              <a:rPr lang="ja-JP" altLang="en-US" sz="1800"/>
              <a:t>球面三角法の余弦定理を用いる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342900" indent="-342900" eaLnBrk="0">
              <a:lnSpc>
                <a:spcPct val="150000"/>
              </a:lnSpc>
              <a:spcBef>
                <a:spcPts val="0"/>
              </a:spcBef>
              <a:buAutoNum type="arabicParenBoth"/>
            </a:pPr>
            <a:r>
              <a:rPr lang="ja-JP" altLang="en-US" sz="1800"/>
              <a:t>　</a:t>
            </a:r>
            <a:r>
              <a:rPr lang="ja-JP" altLang="en-US" sz="1800">
                <a:solidFill>
                  <a:srgbClr val="FF0000"/>
                </a:solidFill>
              </a:rPr>
              <a:t>赤い図</a:t>
            </a:r>
            <a:r>
              <a:rPr lang="ja-JP" altLang="en-US" sz="1800"/>
              <a:t>に注目すると</a:t>
            </a:r>
            <a:endParaRPr lang="en-US" altLang="ja-JP" sz="15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en-US" altLang="ja-JP" sz="1800" dirty="0"/>
              <a:t>(2)</a:t>
            </a:r>
            <a:r>
              <a:rPr lang="ja-JP" altLang="en-US" sz="1800"/>
              <a:t>　</a:t>
            </a:r>
            <a:r>
              <a:rPr lang="ja-JP" altLang="en-US" sz="1800">
                <a:solidFill>
                  <a:srgbClr val="0070C0"/>
                </a:solidFill>
              </a:rPr>
              <a:t>青い図</a:t>
            </a:r>
            <a:r>
              <a:rPr lang="ja-JP" altLang="en-US" sz="1800"/>
              <a:t>に注目すると</a:t>
            </a:r>
            <a:endParaRPr lang="en-US" altLang="ja-JP" sz="1800" dirty="0"/>
          </a:p>
          <a:p>
            <a:pPr marL="0" indent="0" eaLnBrk="0">
              <a:lnSpc>
                <a:spcPct val="150000"/>
              </a:lnSpc>
              <a:spcBef>
                <a:spcPts val="0"/>
              </a:spcBef>
              <a:buFont typeface="Arial" panose="020B0604020202020204" pitchFamily="34" charset="0"/>
              <a:buNone/>
            </a:pPr>
            <a:endParaRPr lang="en-US" altLang="ja-JP" sz="1800" dirty="0"/>
          </a:p>
        </p:txBody>
      </p:sp>
      <p:sp>
        <p:nvSpPr>
          <p:cNvPr id="3" name="タイトル 1">
            <a:extLst>
              <a:ext uri="{FF2B5EF4-FFF2-40B4-BE49-F238E27FC236}">
                <a16:creationId xmlns:a16="http://schemas.microsoft.com/office/drawing/2014/main" id="{80E06659-C246-EC7A-CCD2-0334397ABEE7}"/>
              </a:ext>
            </a:extLst>
          </p:cNvPr>
          <p:cNvSpPr>
            <a:spLocks noGrp="1"/>
          </p:cNvSpPr>
          <p:nvPr>
            <p:ph type="title"/>
          </p:nvPr>
        </p:nvSpPr>
        <p:spPr>
          <a:xfrm>
            <a:off x="628651" y="67622"/>
            <a:ext cx="7886700" cy="984738"/>
          </a:xfrm>
        </p:spPr>
        <p:txBody>
          <a:bodyPr>
            <a:normAutofit/>
          </a:bodyPr>
          <a:lstStyle/>
          <a:p>
            <a:r>
              <a:rPr lang="ja-JP" altLang="en-US"/>
              <a:t>角度の関係性</a:t>
            </a:r>
            <a:endParaRPr kumimoji="1" lang="ja-JP" altLang="en-US">
              <a:latin typeface="Hiragino Kaku Gothic Std W8" panose="020B0800000000000000" pitchFamily="34" charset="-128"/>
              <a:ea typeface="Hiragino Kaku Gothic Std W8" panose="020B0800000000000000" pitchFamily="34" charset="-128"/>
            </a:endParaRPr>
          </a:p>
        </p:txBody>
      </p:sp>
      <p:pic>
        <p:nvPicPr>
          <p:cNvPr id="5" name="図 4">
            <a:extLst>
              <a:ext uri="{FF2B5EF4-FFF2-40B4-BE49-F238E27FC236}">
                <a16:creationId xmlns:a16="http://schemas.microsoft.com/office/drawing/2014/main" id="{13BC780B-3496-0939-6535-25264D98A3FE}"/>
              </a:ext>
            </a:extLst>
          </p:cNvPr>
          <p:cNvPicPr>
            <a:picLocks noChangeAspect="1"/>
          </p:cNvPicPr>
          <p:nvPr/>
        </p:nvPicPr>
        <p:blipFill>
          <a:blip r:embed="rId7"/>
          <a:stretch>
            <a:fillRect/>
          </a:stretch>
        </p:blipFill>
        <p:spPr>
          <a:xfrm>
            <a:off x="4215708" y="1380808"/>
            <a:ext cx="3982884" cy="224599"/>
          </a:xfrm>
          <a:prstGeom prst="rect">
            <a:avLst/>
          </a:prstGeom>
        </p:spPr>
      </p:pic>
      <p:pic>
        <p:nvPicPr>
          <p:cNvPr id="9" name="図 8">
            <a:extLst>
              <a:ext uri="{FF2B5EF4-FFF2-40B4-BE49-F238E27FC236}">
                <a16:creationId xmlns:a16="http://schemas.microsoft.com/office/drawing/2014/main" id="{684285BD-784C-20FF-E5BC-B6FC0E1DF107}"/>
              </a:ext>
            </a:extLst>
          </p:cNvPr>
          <p:cNvPicPr>
            <a:picLocks noChangeAspect="1"/>
          </p:cNvPicPr>
          <p:nvPr/>
        </p:nvPicPr>
        <p:blipFill>
          <a:blip r:embed="rId8"/>
          <a:stretch>
            <a:fillRect/>
          </a:stretch>
        </p:blipFill>
        <p:spPr>
          <a:xfrm>
            <a:off x="1758612" y="1708642"/>
            <a:ext cx="1574312" cy="1712320"/>
          </a:xfrm>
          <a:prstGeom prst="rect">
            <a:avLst/>
          </a:prstGeom>
        </p:spPr>
      </p:pic>
    </p:spTree>
    <p:extLst>
      <p:ext uri="{BB962C8B-B14F-4D97-AF65-F5344CB8AC3E}">
        <p14:creationId xmlns:p14="http://schemas.microsoft.com/office/powerpoint/2010/main" val="153399238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23</a:t>
            </a:fld>
            <a:r>
              <a:rPr lang="en-US"/>
              <a:t>/n</a:t>
            </a:r>
            <a:endParaRPr lang="en-US" dirty="0"/>
          </a:p>
        </p:txBody>
      </p:sp>
      <p:sp>
        <p:nvSpPr>
          <p:cNvPr id="16" name="正方形/長方形 15">
            <a:extLst>
              <a:ext uri="{FF2B5EF4-FFF2-40B4-BE49-F238E27FC236}">
                <a16:creationId xmlns:a16="http://schemas.microsoft.com/office/drawing/2014/main" id="{D3417A28-57AD-D5F8-079A-11ADA2203B7D}"/>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コンテンツ プレースホルダー 2">
            <a:extLst>
              <a:ext uri="{FF2B5EF4-FFF2-40B4-BE49-F238E27FC236}">
                <a16:creationId xmlns:a16="http://schemas.microsoft.com/office/drawing/2014/main" id="{B4BC9288-C916-CF73-17CB-2D652DB6FD00}"/>
              </a:ext>
            </a:extLst>
          </p:cNvPr>
          <p:cNvSpPr txBox="1">
            <a:spLocks/>
          </p:cNvSpPr>
          <p:nvPr/>
        </p:nvSpPr>
        <p:spPr>
          <a:xfrm>
            <a:off x="628650" y="1242646"/>
            <a:ext cx="7886700" cy="1415887"/>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None/>
            </a:pPr>
            <a:r>
              <a:rPr lang="ja-JP" altLang="en-US" sz="1800"/>
              <a:t>光が平面　　　　を　　回切る時　　の偶奇で場合分けして考える。光源から出て写真板に届くまでの角度　　　とおくと</a:t>
            </a:r>
            <a:endParaRPr lang="en-US" altLang="ja-JP" sz="1800" dirty="0"/>
          </a:p>
        </p:txBody>
      </p:sp>
      <p:pic>
        <p:nvPicPr>
          <p:cNvPr id="19" name="図 18">
            <a:extLst>
              <a:ext uri="{FF2B5EF4-FFF2-40B4-BE49-F238E27FC236}">
                <a16:creationId xmlns:a16="http://schemas.microsoft.com/office/drawing/2014/main" id="{0E9040C7-F075-D97D-2DD2-10E37C819BAC}"/>
              </a:ext>
            </a:extLst>
          </p:cNvPr>
          <p:cNvPicPr>
            <a:picLocks noChangeAspect="1"/>
          </p:cNvPicPr>
          <p:nvPr/>
        </p:nvPicPr>
        <p:blipFill>
          <a:blip r:embed="rId3"/>
          <a:stretch>
            <a:fillRect/>
          </a:stretch>
        </p:blipFill>
        <p:spPr>
          <a:xfrm>
            <a:off x="1777316" y="1391499"/>
            <a:ext cx="614192" cy="217688"/>
          </a:xfrm>
          <a:prstGeom prst="rect">
            <a:avLst/>
          </a:prstGeom>
        </p:spPr>
      </p:pic>
      <p:pic>
        <p:nvPicPr>
          <p:cNvPr id="2" name="図 1">
            <a:extLst>
              <a:ext uri="{FF2B5EF4-FFF2-40B4-BE49-F238E27FC236}">
                <a16:creationId xmlns:a16="http://schemas.microsoft.com/office/drawing/2014/main" id="{9EBF8FBB-B53A-F6B5-1E05-8809D3D43B1B}"/>
              </a:ext>
            </a:extLst>
          </p:cNvPr>
          <p:cNvPicPr>
            <a:picLocks noChangeAspect="1"/>
          </p:cNvPicPr>
          <p:nvPr/>
        </p:nvPicPr>
        <p:blipFill>
          <a:blip r:embed="rId4"/>
          <a:stretch>
            <a:fillRect/>
          </a:stretch>
        </p:blipFill>
        <p:spPr>
          <a:xfrm>
            <a:off x="2886502" y="1473479"/>
            <a:ext cx="247466" cy="135708"/>
          </a:xfrm>
          <a:prstGeom prst="rect">
            <a:avLst/>
          </a:prstGeom>
        </p:spPr>
      </p:pic>
      <p:sp>
        <p:nvSpPr>
          <p:cNvPr id="4" name="タイトル 1">
            <a:extLst>
              <a:ext uri="{FF2B5EF4-FFF2-40B4-BE49-F238E27FC236}">
                <a16:creationId xmlns:a16="http://schemas.microsoft.com/office/drawing/2014/main" id="{1687227D-ACF5-D53D-E05B-46D1603193A5}"/>
              </a:ext>
            </a:extLst>
          </p:cNvPr>
          <p:cNvSpPr>
            <a:spLocks noGrp="1"/>
          </p:cNvSpPr>
          <p:nvPr>
            <p:ph type="title"/>
          </p:nvPr>
        </p:nvSpPr>
        <p:spPr>
          <a:xfrm>
            <a:off x="628651" y="67622"/>
            <a:ext cx="7886700" cy="984738"/>
          </a:xfrm>
        </p:spPr>
        <p:txBody>
          <a:bodyPr>
            <a:normAutofit/>
          </a:bodyPr>
          <a:lstStyle/>
          <a:p>
            <a:r>
              <a:rPr lang="en-US" altLang="ja-JP" dirty="0"/>
              <a:t>b </a:t>
            </a:r>
            <a:r>
              <a:rPr kumimoji="1" lang="ja-JP" altLang="en-US">
                <a:latin typeface="Hiragino Kaku Gothic Std W8" panose="020B0800000000000000" pitchFamily="34" charset="-128"/>
                <a:ea typeface="Hiragino Kaku Gothic Std W8" panose="020B0800000000000000" pitchFamily="34" charset="-128"/>
              </a:rPr>
              <a:t>を</a:t>
            </a:r>
            <a:r>
              <a:rPr lang="ja-JP" altLang="en-US"/>
              <a:t>求める（</a:t>
            </a:r>
            <a:r>
              <a:rPr lang="en-US" altLang="ja-JP" dirty="0"/>
              <a:t>1/n</a:t>
            </a:r>
            <a:r>
              <a:rPr lang="ja-JP" altLang="en-US"/>
              <a:t>）</a:t>
            </a:r>
            <a:endParaRPr kumimoji="1" lang="ja-JP" altLang="en-US">
              <a:latin typeface="Hiragino Kaku Gothic Std W8" panose="020B0800000000000000" pitchFamily="34" charset="-128"/>
              <a:ea typeface="Hiragino Kaku Gothic Std W8" panose="020B0800000000000000" pitchFamily="34" charset="-128"/>
            </a:endParaRPr>
          </a:p>
        </p:txBody>
      </p:sp>
      <p:pic>
        <p:nvPicPr>
          <p:cNvPr id="5" name="図 4">
            <a:extLst>
              <a:ext uri="{FF2B5EF4-FFF2-40B4-BE49-F238E27FC236}">
                <a16:creationId xmlns:a16="http://schemas.microsoft.com/office/drawing/2014/main" id="{68E1B2B8-1D72-9227-498B-0CA09BD8BD63}"/>
              </a:ext>
            </a:extLst>
          </p:cNvPr>
          <p:cNvPicPr>
            <a:picLocks noChangeAspect="1"/>
          </p:cNvPicPr>
          <p:nvPr/>
        </p:nvPicPr>
        <p:blipFill>
          <a:blip r:embed="rId4"/>
          <a:stretch>
            <a:fillRect/>
          </a:stretch>
        </p:blipFill>
        <p:spPr>
          <a:xfrm>
            <a:off x="4269391" y="1478590"/>
            <a:ext cx="247466" cy="135708"/>
          </a:xfrm>
          <a:prstGeom prst="rect">
            <a:avLst/>
          </a:prstGeom>
        </p:spPr>
      </p:pic>
      <p:cxnSp>
        <p:nvCxnSpPr>
          <p:cNvPr id="8" name="直線コネクタ 7">
            <a:extLst>
              <a:ext uri="{FF2B5EF4-FFF2-40B4-BE49-F238E27FC236}">
                <a16:creationId xmlns:a16="http://schemas.microsoft.com/office/drawing/2014/main" id="{1FC2253D-C940-FE00-FC95-AEFD136FB01B}"/>
              </a:ext>
            </a:extLst>
          </p:cNvPr>
          <p:cNvCxnSpPr>
            <a:cxnSpLocks/>
          </p:cNvCxnSpPr>
          <p:nvPr/>
        </p:nvCxnSpPr>
        <p:spPr>
          <a:xfrm>
            <a:off x="4516855" y="2392027"/>
            <a:ext cx="55145" cy="4184367"/>
          </a:xfrm>
          <a:prstGeom prst="line">
            <a:avLst/>
          </a:prstGeom>
        </p:spPr>
        <p:style>
          <a:lnRef idx="1">
            <a:schemeClr val="dk1"/>
          </a:lnRef>
          <a:fillRef idx="0">
            <a:schemeClr val="dk1"/>
          </a:fillRef>
          <a:effectRef idx="0">
            <a:schemeClr val="dk1"/>
          </a:effectRef>
          <a:fontRef idx="minor">
            <a:schemeClr val="tx1"/>
          </a:fontRef>
        </p:style>
      </p:cxnSp>
      <p:pic>
        <p:nvPicPr>
          <p:cNvPr id="11" name="図 10">
            <a:extLst>
              <a:ext uri="{FF2B5EF4-FFF2-40B4-BE49-F238E27FC236}">
                <a16:creationId xmlns:a16="http://schemas.microsoft.com/office/drawing/2014/main" id="{5C1FB1A1-DEF7-C757-9077-80E71FB4502B}"/>
              </a:ext>
            </a:extLst>
          </p:cNvPr>
          <p:cNvPicPr>
            <a:picLocks noChangeAspect="1"/>
          </p:cNvPicPr>
          <p:nvPr/>
        </p:nvPicPr>
        <p:blipFill>
          <a:blip r:embed="rId5"/>
          <a:stretch>
            <a:fillRect/>
          </a:stretch>
        </p:blipFill>
        <p:spPr>
          <a:xfrm>
            <a:off x="1566848" y="2392027"/>
            <a:ext cx="1874853" cy="260788"/>
          </a:xfrm>
          <a:prstGeom prst="rect">
            <a:avLst/>
          </a:prstGeom>
        </p:spPr>
      </p:pic>
      <p:pic>
        <p:nvPicPr>
          <p:cNvPr id="12" name="図 11">
            <a:extLst>
              <a:ext uri="{FF2B5EF4-FFF2-40B4-BE49-F238E27FC236}">
                <a16:creationId xmlns:a16="http://schemas.microsoft.com/office/drawing/2014/main" id="{888C5A78-3FF7-CA80-8BDA-1F3F552B4D7F}"/>
              </a:ext>
            </a:extLst>
          </p:cNvPr>
          <p:cNvPicPr>
            <a:picLocks noChangeAspect="1"/>
          </p:cNvPicPr>
          <p:nvPr/>
        </p:nvPicPr>
        <p:blipFill>
          <a:blip r:embed="rId6"/>
          <a:stretch>
            <a:fillRect/>
          </a:stretch>
        </p:blipFill>
        <p:spPr>
          <a:xfrm>
            <a:off x="5657851" y="2392027"/>
            <a:ext cx="2355850" cy="264943"/>
          </a:xfrm>
          <a:prstGeom prst="rect">
            <a:avLst/>
          </a:prstGeom>
        </p:spPr>
      </p:pic>
      <p:sp>
        <p:nvSpPr>
          <p:cNvPr id="20" name="コンテンツ プレースホルダー 2">
            <a:extLst>
              <a:ext uri="{FF2B5EF4-FFF2-40B4-BE49-F238E27FC236}">
                <a16:creationId xmlns:a16="http://schemas.microsoft.com/office/drawing/2014/main" id="{59A9FD40-1845-BE0E-D0B4-1712FEFE2543}"/>
              </a:ext>
            </a:extLst>
          </p:cNvPr>
          <p:cNvSpPr txBox="1">
            <a:spLocks/>
          </p:cNvSpPr>
          <p:nvPr/>
        </p:nvSpPr>
        <p:spPr>
          <a:xfrm>
            <a:off x="573505" y="5371304"/>
            <a:ext cx="3903748" cy="1068474"/>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None/>
            </a:pPr>
            <a:r>
              <a:rPr lang="ja-JP" altLang="en-US" sz="1800"/>
              <a:t>図から考えると</a:t>
            </a:r>
            <a:endParaRPr lang="en-US" altLang="ja-JP" sz="1800" dirty="0"/>
          </a:p>
        </p:txBody>
      </p:sp>
      <p:sp>
        <p:nvSpPr>
          <p:cNvPr id="21" name="コンテンツ プレースホルダー 2">
            <a:extLst>
              <a:ext uri="{FF2B5EF4-FFF2-40B4-BE49-F238E27FC236}">
                <a16:creationId xmlns:a16="http://schemas.microsoft.com/office/drawing/2014/main" id="{3033EDFA-B003-643C-0D73-0317AF421B2B}"/>
              </a:ext>
            </a:extLst>
          </p:cNvPr>
          <p:cNvSpPr txBox="1">
            <a:spLocks/>
          </p:cNvSpPr>
          <p:nvPr/>
        </p:nvSpPr>
        <p:spPr>
          <a:xfrm>
            <a:off x="4901183" y="5371303"/>
            <a:ext cx="3990397" cy="1068475"/>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None/>
            </a:pPr>
            <a:r>
              <a:rPr lang="ja-JP" altLang="en-US" sz="1800"/>
              <a:t>図から考えると</a:t>
            </a:r>
            <a:endParaRPr lang="en-US" altLang="ja-JP" sz="1800" dirty="0"/>
          </a:p>
        </p:txBody>
      </p:sp>
      <p:pic>
        <p:nvPicPr>
          <p:cNvPr id="22" name="図 21">
            <a:extLst>
              <a:ext uri="{FF2B5EF4-FFF2-40B4-BE49-F238E27FC236}">
                <a16:creationId xmlns:a16="http://schemas.microsoft.com/office/drawing/2014/main" id="{983621F0-C159-3E85-54E9-C83250419683}"/>
              </a:ext>
            </a:extLst>
          </p:cNvPr>
          <p:cNvPicPr>
            <a:picLocks noChangeAspect="1"/>
          </p:cNvPicPr>
          <p:nvPr/>
        </p:nvPicPr>
        <p:blipFill>
          <a:blip r:embed="rId7"/>
          <a:stretch>
            <a:fillRect/>
          </a:stretch>
        </p:blipFill>
        <p:spPr>
          <a:xfrm>
            <a:off x="4332943" y="1827796"/>
            <a:ext cx="367824" cy="250120"/>
          </a:xfrm>
          <a:prstGeom prst="rect">
            <a:avLst/>
          </a:prstGeom>
        </p:spPr>
      </p:pic>
      <p:pic>
        <p:nvPicPr>
          <p:cNvPr id="27" name="図 26">
            <a:extLst>
              <a:ext uri="{FF2B5EF4-FFF2-40B4-BE49-F238E27FC236}">
                <a16:creationId xmlns:a16="http://schemas.microsoft.com/office/drawing/2014/main" id="{3E22283D-DF70-DDC1-D98E-306DFA4684AE}"/>
              </a:ext>
            </a:extLst>
          </p:cNvPr>
          <p:cNvPicPr>
            <a:picLocks noChangeAspect="1"/>
          </p:cNvPicPr>
          <p:nvPr/>
        </p:nvPicPr>
        <p:blipFill>
          <a:blip r:embed="rId8"/>
          <a:stretch>
            <a:fillRect/>
          </a:stretch>
        </p:blipFill>
        <p:spPr>
          <a:xfrm>
            <a:off x="5855645" y="5864854"/>
            <a:ext cx="2158056" cy="261797"/>
          </a:xfrm>
          <a:prstGeom prst="rect">
            <a:avLst/>
          </a:prstGeom>
        </p:spPr>
      </p:pic>
      <p:pic>
        <p:nvPicPr>
          <p:cNvPr id="28" name="図 27">
            <a:extLst>
              <a:ext uri="{FF2B5EF4-FFF2-40B4-BE49-F238E27FC236}">
                <a16:creationId xmlns:a16="http://schemas.microsoft.com/office/drawing/2014/main" id="{67DA2B55-DB39-1DEF-CFA5-0ED983C897CF}"/>
              </a:ext>
            </a:extLst>
          </p:cNvPr>
          <p:cNvPicPr>
            <a:picLocks noChangeAspect="1"/>
          </p:cNvPicPr>
          <p:nvPr/>
        </p:nvPicPr>
        <p:blipFill>
          <a:blip r:embed="rId9"/>
          <a:stretch>
            <a:fillRect/>
          </a:stretch>
        </p:blipFill>
        <p:spPr>
          <a:xfrm>
            <a:off x="5855645" y="6216543"/>
            <a:ext cx="1218486" cy="194026"/>
          </a:xfrm>
          <a:prstGeom prst="rect">
            <a:avLst/>
          </a:prstGeom>
        </p:spPr>
      </p:pic>
      <p:pic>
        <p:nvPicPr>
          <p:cNvPr id="29" name="図 28">
            <a:extLst>
              <a:ext uri="{FF2B5EF4-FFF2-40B4-BE49-F238E27FC236}">
                <a16:creationId xmlns:a16="http://schemas.microsoft.com/office/drawing/2014/main" id="{FCCB4C53-8CF5-A8C1-A7BF-7D521F9A3C2A}"/>
              </a:ext>
            </a:extLst>
          </p:cNvPr>
          <p:cNvPicPr>
            <a:picLocks noChangeAspect="1"/>
          </p:cNvPicPr>
          <p:nvPr/>
        </p:nvPicPr>
        <p:blipFill>
          <a:blip r:embed="rId10"/>
          <a:stretch>
            <a:fillRect/>
          </a:stretch>
        </p:blipFill>
        <p:spPr>
          <a:xfrm>
            <a:off x="1315322" y="5860548"/>
            <a:ext cx="1682711" cy="266103"/>
          </a:xfrm>
          <a:prstGeom prst="rect">
            <a:avLst/>
          </a:prstGeom>
        </p:spPr>
      </p:pic>
    </p:spTree>
    <p:extLst>
      <p:ext uri="{BB962C8B-B14F-4D97-AF65-F5344CB8AC3E}">
        <p14:creationId xmlns:p14="http://schemas.microsoft.com/office/powerpoint/2010/main" val="46949018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0"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1" y="67622"/>
            <a:ext cx="7886700" cy="984738"/>
          </a:xfrm>
        </p:spPr>
        <p:txBody>
          <a:bodyPr>
            <a:normAutofit/>
          </a:bodyPr>
          <a:lstStyle/>
          <a:p>
            <a:r>
              <a:rPr lang="en-US" altLang="ja-JP" dirty="0"/>
              <a:t>b </a:t>
            </a:r>
            <a:r>
              <a:rPr kumimoji="1" lang="ja-JP" altLang="en-US">
                <a:latin typeface="Hiragino Kaku Gothic Std W8" panose="020B0800000000000000" pitchFamily="34" charset="-128"/>
                <a:ea typeface="Hiragino Kaku Gothic Std W8" panose="020B0800000000000000" pitchFamily="34" charset="-128"/>
              </a:rPr>
              <a:t>を</a:t>
            </a:r>
            <a:r>
              <a:rPr lang="ja-JP" altLang="en-US"/>
              <a:t>求める（</a:t>
            </a:r>
            <a:r>
              <a:rPr lang="en-US" altLang="ja-JP" dirty="0"/>
              <a:t>4/n</a:t>
            </a:r>
            <a:r>
              <a:rPr lang="ja-JP" altLang="en-US"/>
              <a:t>）</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24</a:t>
            </a:fld>
            <a:r>
              <a:rPr lang="en-US"/>
              <a:t>/n</a:t>
            </a:r>
            <a:endParaRPr lang="en-US" dirty="0"/>
          </a:p>
        </p:txBody>
      </p:sp>
      <p:pic>
        <p:nvPicPr>
          <p:cNvPr id="3" name="図 2">
            <a:extLst>
              <a:ext uri="{FF2B5EF4-FFF2-40B4-BE49-F238E27FC236}">
                <a16:creationId xmlns:a16="http://schemas.microsoft.com/office/drawing/2014/main" id="{FBD160EB-6EAE-E4DC-CECD-59C278EC8C8C}"/>
              </a:ext>
            </a:extLst>
          </p:cNvPr>
          <p:cNvPicPr>
            <a:picLocks noChangeAspect="1"/>
          </p:cNvPicPr>
          <p:nvPr/>
        </p:nvPicPr>
        <p:blipFill>
          <a:blip r:embed="rId3"/>
          <a:stretch>
            <a:fillRect/>
          </a:stretch>
        </p:blipFill>
        <p:spPr>
          <a:xfrm>
            <a:off x="628650" y="1469289"/>
            <a:ext cx="3773325" cy="264419"/>
          </a:xfrm>
          <a:prstGeom prst="rect">
            <a:avLst/>
          </a:prstGeom>
        </p:spPr>
      </p:pic>
      <p:pic>
        <p:nvPicPr>
          <p:cNvPr id="5" name="図 4">
            <a:extLst>
              <a:ext uri="{FF2B5EF4-FFF2-40B4-BE49-F238E27FC236}">
                <a16:creationId xmlns:a16="http://schemas.microsoft.com/office/drawing/2014/main" id="{E242332B-EF7F-8A9F-811B-F3495496AF30}"/>
              </a:ext>
            </a:extLst>
          </p:cNvPr>
          <p:cNvPicPr>
            <a:picLocks noChangeAspect="1"/>
          </p:cNvPicPr>
          <p:nvPr/>
        </p:nvPicPr>
        <p:blipFill>
          <a:blip r:embed="rId4"/>
          <a:stretch>
            <a:fillRect/>
          </a:stretch>
        </p:blipFill>
        <p:spPr>
          <a:xfrm>
            <a:off x="628649" y="3834335"/>
            <a:ext cx="4441341" cy="278054"/>
          </a:xfrm>
          <a:prstGeom prst="rect">
            <a:avLst/>
          </a:prstGeom>
        </p:spPr>
      </p:pic>
      <p:pic>
        <p:nvPicPr>
          <p:cNvPr id="9" name="図 8">
            <a:extLst>
              <a:ext uri="{FF2B5EF4-FFF2-40B4-BE49-F238E27FC236}">
                <a16:creationId xmlns:a16="http://schemas.microsoft.com/office/drawing/2014/main" id="{7E2F0CA5-DB64-6E1D-8784-8E22486B04DD}"/>
              </a:ext>
            </a:extLst>
          </p:cNvPr>
          <p:cNvPicPr>
            <a:picLocks noChangeAspect="1"/>
          </p:cNvPicPr>
          <p:nvPr/>
        </p:nvPicPr>
        <p:blipFill>
          <a:blip r:embed="rId5"/>
          <a:stretch>
            <a:fillRect/>
          </a:stretch>
        </p:blipFill>
        <p:spPr>
          <a:xfrm>
            <a:off x="628651" y="2611798"/>
            <a:ext cx="3773324" cy="264419"/>
          </a:xfrm>
          <a:prstGeom prst="rect">
            <a:avLst/>
          </a:prstGeom>
        </p:spPr>
      </p:pic>
      <p:pic>
        <p:nvPicPr>
          <p:cNvPr id="11" name="図 10">
            <a:extLst>
              <a:ext uri="{FF2B5EF4-FFF2-40B4-BE49-F238E27FC236}">
                <a16:creationId xmlns:a16="http://schemas.microsoft.com/office/drawing/2014/main" id="{3BF86668-387D-748C-1E7F-DB61409EEC81}"/>
              </a:ext>
            </a:extLst>
          </p:cNvPr>
          <p:cNvPicPr>
            <a:picLocks noChangeAspect="1"/>
          </p:cNvPicPr>
          <p:nvPr/>
        </p:nvPicPr>
        <p:blipFill>
          <a:blip r:embed="rId6"/>
          <a:stretch>
            <a:fillRect/>
          </a:stretch>
        </p:blipFill>
        <p:spPr>
          <a:xfrm>
            <a:off x="610452" y="5070507"/>
            <a:ext cx="4421065" cy="276784"/>
          </a:xfrm>
          <a:prstGeom prst="rect">
            <a:avLst/>
          </a:prstGeom>
        </p:spPr>
      </p:pic>
    </p:spTree>
    <p:extLst>
      <p:ext uri="{BB962C8B-B14F-4D97-AF65-F5344CB8AC3E}">
        <p14:creationId xmlns:p14="http://schemas.microsoft.com/office/powerpoint/2010/main" val="105805840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0"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1" y="67622"/>
            <a:ext cx="7886700" cy="984738"/>
          </a:xfrm>
        </p:spPr>
        <p:txBody>
          <a:bodyPr>
            <a:normAutofit/>
          </a:bodyPr>
          <a:lstStyle/>
          <a:p>
            <a:r>
              <a:rPr lang="ja-JP" altLang="en-US"/>
              <a:t>作成された像</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25</a:t>
            </a:fld>
            <a:r>
              <a:rPr lang="en-US"/>
              <a:t>/n</a:t>
            </a:r>
            <a:endParaRPr lang="en-US" dirty="0"/>
          </a:p>
        </p:txBody>
      </p:sp>
      <p:sp>
        <p:nvSpPr>
          <p:cNvPr id="6" name="コンテンツ プレースホルダー 2">
            <a:extLst>
              <a:ext uri="{FF2B5EF4-FFF2-40B4-BE49-F238E27FC236}">
                <a16:creationId xmlns:a16="http://schemas.microsoft.com/office/drawing/2014/main" id="{34356696-C233-09CF-1771-AE5633FA662A}"/>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None/>
            </a:pPr>
            <a:r>
              <a:rPr lang="ja-JP" altLang="en-US" sz="1800"/>
              <a:t>これが作成された僧</a:t>
            </a:r>
            <a:endParaRPr lang="en-US" altLang="ja-JP" sz="1800" dirty="0"/>
          </a:p>
        </p:txBody>
      </p:sp>
    </p:spTree>
    <p:extLst>
      <p:ext uri="{BB962C8B-B14F-4D97-AF65-F5344CB8AC3E}">
        <p14:creationId xmlns:p14="http://schemas.microsoft.com/office/powerpoint/2010/main" val="45161428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まとめ</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endParaRPr lang="en-US" altLang="ja-JP" sz="1800" dirty="0"/>
          </a:p>
          <a:p>
            <a:pPr marL="342900" indent="-342900" eaLnBrk="0">
              <a:lnSpc>
                <a:spcPct val="150000"/>
              </a:lnSpc>
              <a:spcBef>
                <a:spcPts val="0"/>
              </a:spcBef>
              <a:buAutoNum type="arabicPeriod"/>
            </a:pPr>
            <a:endParaRPr lang="en-US" altLang="ja-JP" sz="1800" dirty="0"/>
          </a:p>
          <a:p>
            <a:pPr marL="342900" indent="-342900" eaLnBrk="0">
              <a:lnSpc>
                <a:spcPct val="150000"/>
              </a:lnSpc>
              <a:spcBef>
                <a:spcPts val="0"/>
              </a:spcBef>
              <a:buAutoNum type="arabicPeriod"/>
            </a:pPr>
            <a:r>
              <a:rPr lang="ja-JP" altLang="en-US" sz="1800"/>
              <a:t>シュバルツシルト計量と</a:t>
            </a:r>
            <a:r>
              <a:rPr lang="en-US" altLang="ja-JP" sz="1800" dirty="0"/>
              <a:t>null</a:t>
            </a:r>
            <a:r>
              <a:rPr lang="ja-JP" altLang="en-US" sz="1800"/>
              <a:t>測地線方程式から、光が満たす保存則を導出した。</a:t>
            </a:r>
            <a:endParaRPr lang="en-US" altLang="ja-JP" sz="1800" dirty="0"/>
          </a:p>
          <a:p>
            <a:pPr marL="342900" indent="-342900" eaLnBrk="0">
              <a:lnSpc>
                <a:spcPct val="150000"/>
              </a:lnSpc>
              <a:spcBef>
                <a:spcPts val="0"/>
              </a:spcBef>
              <a:buAutoNum type="arabicPeriod"/>
            </a:pPr>
            <a:endParaRPr lang="en-US" altLang="ja-JP" sz="1800" dirty="0"/>
          </a:p>
          <a:p>
            <a:pPr marL="342900" indent="-342900" eaLnBrk="0">
              <a:lnSpc>
                <a:spcPct val="150000"/>
              </a:lnSpc>
              <a:spcBef>
                <a:spcPts val="0"/>
              </a:spcBef>
              <a:buAutoNum type="arabicPeriod"/>
            </a:pPr>
            <a:r>
              <a:rPr lang="ja-JP" altLang="en-US" sz="1800"/>
              <a:t>保存則と</a:t>
            </a:r>
            <a:r>
              <a:rPr lang="en-US" altLang="ja-JP" sz="1800" dirty="0"/>
              <a:t>null</a:t>
            </a:r>
            <a:r>
              <a:rPr lang="ja-JP" altLang="en-US" sz="1800"/>
              <a:t>条件から光の軌道が満たす微分方程式を導出し、その解析を行なった。</a:t>
            </a:r>
            <a:endParaRPr lang="en-US" altLang="ja-JP" sz="1800" dirty="0"/>
          </a:p>
          <a:p>
            <a:pPr marL="342900" indent="-342900" eaLnBrk="0">
              <a:lnSpc>
                <a:spcPct val="150000"/>
              </a:lnSpc>
              <a:spcBef>
                <a:spcPts val="0"/>
              </a:spcBef>
              <a:buAutoNum type="arabicPeriod"/>
            </a:pPr>
            <a:endParaRPr lang="en-US" altLang="ja-JP" sz="1800" dirty="0"/>
          </a:p>
          <a:p>
            <a:pPr marL="342900" indent="-342900" eaLnBrk="0">
              <a:lnSpc>
                <a:spcPct val="150000"/>
              </a:lnSpc>
              <a:spcBef>
                <a:spcPts val="0"/>
              </a:spcBef>
              <a:buAutoNum type="arabicPeriod"/>
            </a:pPr>
            <a:r>
              <a:rPr lang="ja-JP" altLang="en-US" sz="1800"/>
              <a:t>以上を幾何的な考察と組み合わせることで、降着円盤が写真板に写す光の位置を特定した。</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26</a:t>
            </a:fld>
            <a:r>
              <a:rPr lang="en-US"/>
              <a:t>/n</a:t>
            </a:r>
            <a:endParaRPr lang="en-US" dirty="0"/>
          </a:p>
        </p:txBody>
      </p:sp>
    </p:spTree>
    <p:extLst>
      <p:ext uri="{BB962C8B-B14F-4D97-AF65-F5344CB8AC3E}">
        <p14:creationId xmlns:p14="http://schemas.microsoft.com/office/powerpoint/2010/main" val="314361558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展望</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ja-JP" altLang="en-US" sz="1800"/>
              <a:t>今回は</a:t>
            </a:r>
            <a:endParaRPr lang="en-US" altLang="ja-JP" sz="1800" dirty="0"/>
          </a:p>
          <a:p>
            <a:pPr marL="0" indent="0" eaLnBrk="0">
              <a:lnSpc>
                <a:spcPct val="150000"/>
              </a:lnSpc>
              <a:spcBef>
                <a:spcPts val="0"/>
              </a:spcBef>
              <a:buNone/>
            </a:pP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27</a:t>
            </a:fld>
            <a:r>
              <a:rPr lang="en-US"/>
              <a:t>/n</a:t>
            </a:r>
            <a:endParaRPr lang="en-US" dirty="0"/>
          </a:p>
        </p:txBody>
      </p:sp>
    </p:spTree>
    <p:extLst>
      <p:ext uri="{BB962C8B-B14F-4D97-AF65-F5344CB8AC3E}">
        <p14:creationId xmlns:p14="http://schemas.microsoft.com/office/powerpoint/2010/main" val="401214421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正方形/長方形 5">
            <a:extLst>
              <a:ext uri="{FF2B5EF4-FFF2-40B4-BE49-F238E27FC236}">
                <a16:creationId xmlns:a16="http://schemas.microsoft.com/office/drawing/2014/main" id="{20861D17-AB7B-862B-42C3-DA04644F31C9}"/>
              </a:ext>
            </a:extLst>
          </p:cNvPr>
          <p:cNvSpPr/>
          <p:nvPr/>
        </p:nvSpPr>
        <p:spPr>
          <a:xfrm>
            <a:off x="0" y="0"/>
            <a:ext cx="9144000" cy="6858000"/>
          </a:xfrm>
          <a:prstGeom prst="rect">
            <a:avLst/>
          </a:prstGeom>
          <a:solidFill>
            <a:schemeClr val="bg1">
              <a:lumMod val="95000"/>
            </a:scheme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725C0601-9E43-CFF5-9213-15A61DF194B6}"/>
              </a:ext>
            </a:extLst>
          </p:cNvPr>
          <p:cNvSpPr>
            <a:spLocks noGrp="1"/>
          </p:cNvSpPr>
          <p:nvPr>
            <p:ph type="ctrTitle"/>
          </p:nvPr>
        </p:nvSpPr>
        <p:spPr>
          <a:xfrm>
            <a:off x="390144" y="2923673"/>
            <a:ext cx="8351520" cy="819271"/>
          </a:xfrm>
        </p:spPr>
        <p:txBody>
          <a:bodyPr>
            <a:normAutofit/>
          </a:bodyPr>
          <a:lstStyle/>
          <a:p>
            <a:r>
              <a:rPr kumimoji="1" lang="ja-JP" altLang="en-US" sz="4400">
                <a:solidFill>
                  <a:sysClr val="windowText" lastClr="000000"/>
                </a:solidFill>
                <a:latin typeface="Hiragino Kaku Gothic Std W8" panose="020B0800000000000000" pitchFamily="34" charset="-128"/>
                <a:ea typeface="Hiragino Kaku Gothic Std W8" panose="020B0800000000000000" pitchFamily="34" charset="-128"/>
              </a:rPr>
              <a:t>以下、予備スライド</a:t>
            </a:r>
          </a:p>
        </p:txBody>
      </p:sp>
    </p:spTree>
    <p:extLst>
      <p:ext uri="{BB962C8B-B14F-4D97-AF65-F5344CB8AC3E}">
        <p14:creationId xmlns:p14="http://schemas.microsoft.com/office/powerpoint/2010/main" val="129771678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最近接点から無限遠までの積分</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29</a:t>
            </a:fld>
            <a:r>
              <a:rPr lang="en-US"/>
              <a:t>/n</a:t>
            </a:r>
            <a:endParaRPr lang="en-US" dirty="0"/>
          </a:p>
        </p:txBody>
      </p:sp>
      <p:pic>
        <p:nvPicPr>
          <p:cNvPr id="8" name="図 7">
            <a:extLst>
              <a:ext uri="{FF2B5EF4-FFF2-40B4-BE49-F238E27FC236}">
                <a16:creationId xmlns:a16="http://schemas.microsoft.com/office/drawing/2014/main" id="{CA3AAD16-9FA6-CC74-8DD5-B7B9769C3ED4}"/>
              </a:ext>
            </a:extLst>
          </p:cNvPr>
          <p:cNvPicPr>
            <a:picLocks noChangeAspect="1"/>
          </p:cNvPicPr>
          <p:nvPr/>
        </p:nvPicPr>
        <p:blipFill>
          <a:blip r:embed="rId3"/>
          <a:stretch>
            <a:fillRect/>
          </a:stretch>
        </p:blipFill>
        <p:spPr>
          <a:xfrm>
            <a:off x="490132" y="1512251"/>
            <a:ext cx="5967818" cy="3189258"/>
          </a:xfrm>
          <a:prstGeom prst="rect">
            <a:avLst/>
          </a:prstGeom>
        </p:spPr>
      </p:pic>
      <p:pic>
        <p:nvPicPr>
          <p:cNvPr id="10" name="図 9">
            <a:extLst>
              <a:ext uri="{FF2B5EF4-FFF2-40B4-BE49-F238E27FC236}">
                <a16:creationId xmlns:a16="http://schemas.microsoft.com/office/drawing/2014/main" id="{BDB2FDC1-9EE2-7693-5E57-059190A46D75}"/>
              </a:ext>
            </a:extLst>
          </p:cNvPr>
          <p:cNvPicPr>
            <a:picLocks noChangeAspect="1"/>
          </p:cNvPicPr>
          <p:nvPr/>
        </p:nvPicPr>
        <p:blipFill>
          <a:blip r:embed="rId4"/>
          <a:stretch>
            <a:fillRect/>
          </a:stretch>
        </p:blipFill>
        <p:spPr>
          <a:xfrm>
            <a:off x="7215622" y="2198481"/>
            <a:ext cx="1038875" cy="194133"/>
          </a:xfrm>
          <a:prstGeom prst="rect">
            <a:avLst/>
          </a:prstGeom>
        </p:spPr>
      </p:pic>
      <p:pic>
        <p:nvPicPr>
          <p:cNvPr id="11" name="図 10">
            <a:extLst>
              <a:ext uri="{FF2B5EF4-FFF2-40B4-BE49-F238E27FC236}">
                <a16:creationId xmlns:a16="http://schemas.microsoft.com/office/drawing/2014/main" id="{B6E52C34-0D8F-4E16-4439-94ECF1B35445}"/>
              </a:ext>
            </a:extLst>
          </p:cNvPr>
          <p:cNvPicPr>
            <a:picLocks noChangeAspect="1"/>
          </p:cNvPicPr>
          <p:nvPr/>
        </p:nvPicPr>
        <p:blipFill>
          <a:blip r:embed="rId5"/>
          <a:stretch>
            <a:fillRect/>
          </a:stretch>
        </p:blipFill>
        <p:spPr>
          <a:xfrm>
            <a:off x="7218156" y="2864231"/>
            <a:ext cx="1166804" cy="180635"/>
          </a:xfrm>
          <a:prstGeom prst="rect">
            <a:avLst/>
          </a:prstGeom>
        </p:spPr>
      </p:pic>
      <p:pic>
        <p:nvPicPr>
          <p:cNvPr id="12" name="図 11">
            <a:extLst>
              <a:ext uri="{FF2B5EF4-FFF2-40B4-BE49-F238E27FC236}">
                <a16:creationId xmlns:a16="http://schemas.microsoft.com/office/drawing/2014/main" id="{AC51BEA5-CC9D-58D1-6573-AD4724C68A4C}"/>
              </a:ext>
            </a:extLst>
          </p:cNvPr>
          <p:cNvPicPr>
            <a:picLocks noChangeAspect="1"/>
          </p:cNvPicPr>
          <p:nvPr/>
        </p:nvPicPr>
        <p:blipFill>
          <a:blip r:embed="rId6"/>
          <a:stretch>
            <a:fillRect/>
          </a:stretch>
        </p:blipFill>
        <p:spPr>
          <a:xfrm>
            <a:off x="7215622" y="3516483"/>
            <a:ext cx="737661" cy="133189"/>
          </a:xfrm>
          <a:prstGeom prst="rect">
            <a:avLst/>
          </a:prstGeom>
        </p:spPr>
      </p:pic>
      <p:cxnSp>
        <p:nvCxnSpPr>
          <p:cNvPr id="5" name="直線コネクタ 4">
            <a:extLst>
              <a:ext uri="{FF2B5EF4-FFF2-40B4-BE49-F238E27FC236}">
                <a16:creationId xmlns:a16="http://schemas.microsoft.com/office/drawing/2014/main" id="{1481C38C-A8CE-B7EE-17A8-5665EF10E19C}"/>
              </a:ext>
            </a:extLst>
          </p:cNvPr>
          <p:cNvCxnSpPr>
            <a:cxnSpLocks/>
          </p:cNvCxnSpPr>
          <p:nvPr/>
        </p:nvCxnSpPr>
        <p:spPr>
          <a:xfrm>
            <a:off x="6773779" y="1455821"/>
            <a:ext cx="0" cy="3292824"/>
          </a:xfrm>
          <a:prstGeom prst="line">
            <a:avLst/>
          </a:prstGeom>
        </p:spPr>
        <p:style>
          <a:lnRef idx="1">
            <a:schemeClr val="dk1"/>
          </a:lnRef>
          <a:fillRef idx="0">
            <a:schemeClr val="dk1"/>
          </a:fillRef>
          <a:effectRef idx="0">
            <a:schemeClr val="dk1"/>
          </a:effectRef>
          <a:fontRef idx="minor">
            <a:schemeClr val="tx1"/>
          </a:fontRef>
        </p:style>
      </p:cxnSp>
      <p:sp>
        <p:nvSpPr>
          <p:cNvPr id="3" name="コンテンツ プレースホルダー 2">
            <a:extLst>
              <a:ext uri="{FF2B5EF4-FFF2-40B4-BE49-F238E27FC236}">
                <a16:creationId xmlns:a16="http://schemas.microsoft.com/office/drawing/2014/main" id="{72C802DC-DA0E-9DB7-3C14-C21C1954DC17}"/>
              </a:ext>
            </a:extLst>
          </p:cNvPr>
          <p:cNvSpPr>
            <a:spLocks noGrp="1"/>
          </p:cNvSpPr>
          <p:nvPr>
            <p:ph idx="1"/>
          </p:nvPr>
        </p:nvSpPr>
        <p:spPr>
          <a:xfrm>
            <a:off x="628650" y="4907163"/>
            <a:ext cx="7886700" cy="569818"/>
          </a:xfrm>
        </p:spPr>
        <p:txBody>
          <a:bodyPr>
            <a:normAutofit/>
          </a:bodyPr>
          <a:lstStyle/>
          <a:p>
            <a:pPr marL="0" indent="0" eaLnBrk="0">
              <a:lnSpc>
                <a:spcPct val="150000"/>
              </a:lnSpc>
              <a:spcBef>
                <a:spcPts val="0"/>
              </a:spcBef>
              <a:buNone/>
            </a:pPr>
            <a:r>
              <a:rPr lang="ja-JP" altLang="en-US" sz="1800">
                <a:solidFill>
                  <a:srgbClr val="C00000"/>
                </a:solidFill>
              </a:rPr>
              <a:t>第一種楕円積分：</a:t>
            </a:r>
            <a:r>
              <a:rPr lang="ja-JP" altLang="en-US" sz="1800"/>
              <a:t>　　　　　　　　　　　　　を用いて書き直すと</a:t>
            </a:r>
            <a:endParaRPr lang="en-US" altLang="ja-JP" sz="1800" dirty="0"/>
          </a:p>
        </p:txBody>
      </p:sp>
      <p:pic>
        <p:nvPicPr>
          <p:cNvPr id="6" name="図 5">
            <a:extLst>
              <a:ext uri="{FF2B5EF4-FFF2-40B4-BE49-F238E27FC236}">
                <a16:creationId xmlns:a16="http://schemas.microsoft.com/office/drawing/2014/main" id="{858DFC41-EE2C-8CD8-2D0A-A293203523DF}"/>
              </a:ext>
            </a:extLst>
          </p:cNvPr>
          <p:cNvPicPr>
            <a:picLocks noChangeAspect="1"/>
          </p:cNvPicPr>
          <p:nvPr/>
        </p:nvPicPr>
        <p:blipFill>
          <a:blip r:embed="rId7"/>
          <a:stretch>
            <a:fillRect/>
          </a:stretch>
        </p:blipFill>
        <p:spPr>
          <a:xfrm>
            <a:off x="2727226" y="4907163"/>
            <a:ext cx="2578571" cy="569818"/>
          </a:xfrm>
          <a:prstGeom prst="rect">
            <a:avLst/>
          </a:prstGeom>
        </p:spPr>
      </p:pic>
      <p:pic>
        <p:nvPicPr>
          <p:cNvPr id="13" name="図 12">
            <a:extLst>
              <a:ext uri="{FF2B5EF4-FFF2-40B4-BE49-F238E27FC236}">
                <a16:creationId xmlns:a16="http://schemas.microsoft.com/office/drawing/2014/main" id="{26FB27F9-6058-5B07-7DEB-D52DBED3AA4C}"/>
              </a:ext>
            </a:extLst>
          </p:cNvPr>
          <p:cNvPicPr>
            <a:picLocks noChangeAspect="1"/>
          </p:cNvPicPr>
          <p:nvPr/>
        </p:nvPicPr>
        <p:blipFill>
          <a:blip r:embed="rId8"/>
          <a:stretch>
            <a:fillRect/>
          </a:stretch>
        </p:blipFill>
        <p:spPr>
          <a:xfrm>
            <a:off x="1884111" y="5771765"/>
            <a:ext cx="2975716" cy="569818"/>
          </a:xfrm>
          <a:prstGeom prst="rect">
            <a:avLst/>
          </a:prstGeom>
        </p:spPr>
      </p:pic>
      <p:pic>
        <p:nvPicPr>
          <p:cNvPr id="14" name="図 13">
            <a:extLst>
              <a:ext uri="{FF2B5EF4-FFF2-40B4-BE49-F238E27FC236}">
                <a16:creationId xmlns:a16="http://schemas.microsoft.com/office/drawing/2014/main" id="{4048E398-AB53-30C6-9444-ABE84E5B143F}"/>
              </a:ext>
            </a:extLst>
          </p:cNvPr>
          <p:cNvPicPr>
            <a:picLocks noChangeAspect="1"/>
          </p:cNvPicPr>
          <p:nvPr/>
        </p:nvPicPr>
        <p:blipFill>
          <a:blip r:embed="rId9"/>
          <a:stretch>
            <a:fillRect/>
          </a:stretch>
        </p:blipFill>
        <p:spPr>
          <a:xfrm>
            <a:off x="5380332" y="5584742"/>
            <a:ext cx="1879557" cy="943865"/>
          </a:xfrm>
          <a:prstGeom prst="rect">
            <a:avLst/>
          </a:prstGeom>
        </p:spPr>
      </p:pic>
    </p:spTree>
    <p:extLst>
      <p:ext uri="{BB962C8B-B14F-4D97-AF65-F5344CB8AC3E}">
        <p14:creationId xmlns:p14="http://schemas.microsoft.com/office/powerpoint/2010/main" val="36268754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導入</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a:lnSpc>
                <a:spcPct val="150000"/>
              </a:lnSpc>
              <a:spcBef>
                <a:spcPts val="0"/>
              </a:spcBef>
              <a:buNone/>
            </a:pPr>
            <a:r>
              <a:rPr lang="en-US" altLang="ja-JP" sz="1800" dirty="0"/>
              <a:t>2022</a:t>
            </a:r>
            <a:r>
              <a:rPr lang="ja-JP" altLang="en-US" sz="1800"/>
              <a:t>年</a:t>
            </a:r>
            <a:r>
              <a:rPr lang="en-US" altLang="ja-JP" sz="1800" dirty="0"/>
              <a:t>5</a:t>
            </a:r>
            <a:r>
              <a:rPr lang="ja-JP" altLang="en-US" sz="1800"/>
              <a:t>月、国際共同研究プロジェクト「イベントホライズンテレスコープ </a:t>
            </a:r>
            <a:r>
              <a:rPr lang="en-US" altLang="ja-JP" sz="1800" dirty="0"/>
              <a:t>(</a:t>
            </a:r>
            <a:r>
              <a:rPr lang="fr-CA" altLang="ja-JP" sz="1800" dirty="0"/>
              <a:t>EHT)</a:t>
            </a:r>
            <a:r>
              <a:rPr lang="ja-JP" altLang="fr-CA" sz="1800"/>
              <a:t>」</a:t>
            </a:r>
            <a:r>
              <a:rPr lang="ja-JP" altLang="en-US" sz="1800"/>
              <a:t>によって、天の川銀河の中心に位置する超大質量天体の</a:t>
            </a:r>
            <a:endParaRPr lang="en-US" altLang="ja-JP" sz="1800" dirty="0"/>
          </a:p>
          <a:p>
            <a:pPr marL="0" indent="0">
              <a:lnSpc>
                <a:spcPct val="150000"/>
              </a:lnSpc>
              <a:spcBef>
                <a:spcPts val="0"/>
              </a:spcBef>
              <a:buNone/>
            </a:pPr>
            <a:r>
              <a:rPr lang="ja-JP" altLang="en-US" sz="1800"/>
              <a:t>影の画像が公開された。</a:t>
            </a:r>
            <a:endParaRPr lang="en-US" altLang="ja-JP" sz="1800" dirty="0"/>
          </a:p>
          <a:p>
            <a:pPr marL="0" indent="0">
              <a:lnSpc>
                <a:spcPct val="150000"/>
              </a:lnSpc>
              <a:spcBef>
                <a:spcPts val="0"/>
              </a:spcBef>
              <a:buNone/>
            </a:pPr>
            <a:endParaRPr lang="ja-JP" altLang="en-US" sz="1800"/>
          </a:p>
          <a:p>
            <a:pPr marL="0" indent="0">
              <a:lnSpc>
                <a:spcPct val="150000"/>
              </a:lnSpc>
              <a:spcBef>
                <a:spcPts val="0"/>
              </a:spcBef>
              <a:buNone/>
            </a:pPr>
            <a:r>
              <a:rPr lang="ja-JP" altLang="en-US" sz="1800"/>
              <a:t>このような観測結果や研究に興味があったため、関連のある論文を</a:t>
            </a:r>
            <a:endParaRPr lang="en-US" altLang="ja-JP" sz="1800" dirty="0"/>
          </a:p>
          <a:p>
            <a:pPr marL="0" indent="0">
              <a:lnSpc>
                <a:spcPct val="150000"/>
              </a:lnSpc>
              <a:spcBef>
                <a:spcPts val="0"/>
              </a:spcBef>
              <a:buNone/>
            </a:pPr>
            <a:r>
              <a:rPr lang="ja-JP" altLang="en-US" sz="1800"/>
              <a:t>レビューすることにした。本論文では、時空を大きく歪ませる</a:t>
            </a:r>
            <a:r>
              <a:rPr lang="en-US" altLang="ja-JP" sz="1800" dirty="0"/>
              <a:t>BH</a:t>
            </a:r>
            <a:r>
              <a:rPr lang="ja-JP" altLang="en-US" sz="1800"/>
              <a:t>の周りに発光している薄い円盤を設定し、その観測結果を予測している。</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3</a:t>
            </a:fld>
            <a:r>
              <a:rPr lang="en-US"/>
              <a:t>/n</a:t>
            </a:r>
            <a:endParaRPr lang="en-US" dirty="0"/>
          </a:p>
        </p:txBody>
      </p:sp>
      <p:sp>
        <p:nvSpPr>
          <p:cNvPr id="5" name="テキスト ボックス 4">
            <a:extLst>
              <a:ext uri="{FF2B5EF4-FFF2-40B4-BE49-F238E27FC236}">
                <a16:creationId xmlns:a16="http://schemas.microsoft.com/office/drawing/2014/main" id="{8BD827DC-615E-7781-86F0-9B36E987E425}"/>
              </a:ext>
            </a:extLst>
          </p:cNvPr>
          <p:cNvSpPr txBox="1"/>
          <p:nvPr/>
        </p:nvSpPr>
        <p:spPr>
          <a:xfrm>
            <a:off x="1314391" y="5944678"/>
            <a:ext cx="3384874" cy="400110"/>
          </a:xfrm>
          <a:prstGeom prst="rect">
            <a:avLst/>
          </a:prstGeom>
          <a:noFill/>
        </p:spPr>
        <p:txBody>
          <a:bodyPr wrap="square">
            <a:spAutoFit/>
          </a:bodyPr>
          <a:lstStyle/>
          <a:p>
            <a:r>
              <a:rPr lang="fr-CA" altLang="ja-JP" sz="1000" b="0" i="0" dirty="0">
                <a:solidFill>
                  <a:srgbClr val="8F949A"/>
                </a:solidFill>
                <a:effectLst/>
                <a:latin typeface="Hiragino Kaku Gothic Std W8" panose="020B0800000000000000" pitchFamily="34" charset="-128"/>
                <a:ea typeface="Hiragino Kaku Gothic Std W8" panose="020B0800000000000000" pitchFamily="34" charset="-128"/>
              </a:rPr>
              <a:t>EHT</a:t>
            </a:r>
            <a:r>
              <a:rPr lang="ja-JP" altLang="en-US" sz="1000" b="0" i="0">
                <a:solidFill>
                  <a:srgbClr val="8F949A"/>
                </a:solidFill>
                <a:effectLst/>
                <a:latin typeface="Hiragino Kaku Gothic Std W8" panose="020B0800000000000000" pitchFamily="34" charset="-128"/>
                <a:ea typeface="Hiragino Kaku Gothic Std W8" panose="020B0800000000000000" pitchFamily="34" charset="-128"/>
              </a:rPr>
              <a:t>で撮影</a:t>
            </a:r>
            <a:r>
              <a:rPr lang="ja-JP" altLang="en-US" sz="1000">
                <a:solidFill>
                  <a:srgbClr val="8F949A"/>
                </a:solidFill>
                <a:latin typeface="Hiragino Kaku Gothic Std W8" panose="020B0800000000000000" pitchFamily="34" charset="-128"/>
                <a:ea typeface="Hiragino Kaku Gothic Std W8" panose="020B0800000000000000" pitchFamily="34" charset="-128"/>
              </a:rPr>
              <a:t>された天の川銀河</a:t>
            </a:r>
            <a:r>
              <a:rPr lang="ja-JP" altLang="en-US" sz="1000" b="0" i="0">
                <a:solidFill>
                  <a:srgbClr val="8F949A"/>
                </a:solidFill>
                <a:effectLst/>
                <a:latin typeface="Hiragino Kaku Gothic Std W8" panose="020B0800000000000000" pitchFamily="34" charset="-128"/>
                <a:ea typeface="Hiragino Kaku Gothic Std W8" panose="020B0800000000000000" pitchFamily="34" charset="-128"/>
              </a:rPr>
              <a:t>中心の超大質量天体の影</a:t>
            </a:r>
            <a:endParaRPr lang="en-US" altLang="ja-JP" sz="1000" b="0" i="0" dirty="0">
              <a:solidFill>
                <a:srgbClr val="8F949A"/>
              </a:solidFill>
              <a:effectLst/>
              <a:latin typeface="Hiragino Kaku Gothic Std W8" panose="020B0800000000000000" pitchFamily="34" charset="-128"/>
              <a:ea typeface="Hiragino Kaku Gothic Std W8" panose="020B0800000000000000" pitchFamily="34" charset="-128"/>
            </a:endParaRPr>
          </a:p>
          <a:p>
            <a:r>
              <a:rPr lang="ja-JP" altLang="en-US" sz="1000" b="0" i="0">
                <a:solidFill>
                  <a:srgbClr val="8F949A"/>
                </a:solidFill>
                <a:effectLst/>
                <a:latin typeface="Hiragino Kaku Gothic Std W8" panose="020B0800000000000000" pitchFamily="34" charset="-128"/>
                <a:ea typeface="Hiragino Kaku Gothic Std W8" panose="020B0800000000000000" pitchFamily="34" charset="-128"/>
              </a:rPr>
              <a:t>（</a:t>
            </a:r>
            <a:r>
              <a:rPr lang="fr-CA" altLang="ja-JP" sz="1000" b="0" i="0" dirty="0">
                <a:solidFill>
                  <a:srgbClr val="8F949A"/>
                </a:solidFill>
                <a:effectLst/>
                <a:latin typeface="Hiragino Kaku Gothic Std W8" panose="020B0800000000000000" pitchFamily="34" charset="-128"/>
                <a:ea typeface="Hiragino Kaku Gothic Std W8" panose="020B0800000000000000" pitchFamily="34" charset="-128"/>
              </a:rPr>
              <a:t>CREDIT: EHT Collaboration</a:t>
            </a:r>
            <a:r>
              <a:rPr lang="ja-JP" altLang="fr-CA" sz="1000" b="0" i="0">
                <a:solidFill>
                  <a:srgbClr val="8F949A"/>
                </a:solidFill>
                <a:effectLst/>
                <a:latin typeface="Hiragino Kaku Gothic Std W8" panose="020B0800000000000000" pitchFamily="34" charset="-128"/>
                <a:ea typeface="Hiragino Kaku Gothic Std W8" panose="020B0800000000000000" pitchFamily="34" charset="-128"/>
              </a:rPr>
              <a:t>）</a:t>
            </a:r>
            <a:endParaRPr lang="ja-JP" altLang="en-US" sz="1000">
              <a:latin typeface="Hiragino Kaku Gothic Std W8" panose="020B0800000000000000" pitchFamily="34" charset="-128"/>
              <a:ea typeface="Hiragino Kaku Gothic Std W8" panose="020B0800000000000000" pitchFamily="34" charset="-128"/>
            </a:endParaRPr>
          </a:p>
        </p:txBody>
      </p:sp>
      <p:pic>
        <p:nvPicPr>
          <p:cNvPr id="6" name="図 5">
            <a:extLst>
              <a:ext uri="{FF2B5EF4-FFF2-40B4-BE49-F238E27FC236}">
                <a16:creationId xmlns:a16="http://schemas.microsoft.com/office/drawing/2014/main" id="{2CD5BDC7-FD4B-0BB9-107C-DF35E948E228}"/>
              </a:ext>
            </a:extLst>
          </p:cNvPr>
          <p:cNvPicPr>
            <a:picLocks noChangeAspect="1"/>
          </p:cNvPicPr>
          <p:nvPr/>
        </p:nvPicPr>
        <p:blipFill>
          <a:blip r:embed="rId3"/>
          <a:stretch>
            <a:fillRect/>
          </a:stretch>
        </p:blipFill>
        <p:spPr>
          <a:xfrm>
            <a:off x="4699266" y="4566582"/>
            <a:ext cx="3130344" cy="1758525"/>
          </a:xfrm>
          <a:prstGeom prst="rect">
            <a:avLst/>
          </a:prstGeom>
        </p:spPr>
      </p:pic>
    </p:spTree>
    <p:extLst>
      <p:ext uri="{BB962C8B-B14F-4D97-AF65-F5344CB8AC3E}">
        <p14:creationId xmlns:p14="http://schemas.microsoft.com/office/powerpoint/2010/main" val="402416192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9E669A59-0268-FE6F-A6F0-FF854088D52F}"/>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800"/>
              <a:t>　　　　　　　での近似</a:t>
            </a:r>
            <a:endParaRPr lang="en-US" altLang="ja-JP" sz="1800" dirty="0"/>
          </a:p>
        </p:txBody>
      </p:sp>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衝突係数の近似</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30</a:t>
            </a:fld>
            <a:r>
              <a:rPr lang="en-US"/>
              <a:t>/n</a:t>
            </a:r>
            <a:endParaRPr lang="en-US" dirty="0"/>
          </a:p>
        </p:txBody>
      </p:sp>
      <p:pic>
        <p:nvPicPr>
          <p:cNvPr id="6" name="図 5">
            <a:extLst>
              <a:ext uri="{FF2B5EF4-FFF2-40B4-BE49-F238E27FC236}">
                <a16:creationId xmlns:a16="http://schemas.microsoft.com/office/drawing/2014/main" id="{BC2C8FA2-0791-3918-43DF-2F77B2D54079}"/>
              </a:ext>
            </a:extLst>
          </p:cNvPr>
          <p:cNvPicPr>
            <a:picLocks noChangeAspect="1"/>
          </p:cNvPicPr>
          <p:nvPr/>
        </p:nvPicPr>
        <p:blipFill>
          <a:blip r:embed="rId3"/>
          <a:stretch>
            <a:fillRect/>
          </a:stretch>
        </p:blipFill>
        <p:spPr>
          <a:xfrm>
            <a:off x="991966" y="1431106"/>
            <a:ext cx="1218180" cy="193445"/>
          </a:xfrm>
          <a:prstGeom prst="rect">
            <a:avLst/>
          </a:prstGeom>
        </p:spPr>
      </p:pic>
      <p:pic>
        <p:nvPicPr>
          <p:cNvPr id="18" name="コンテンツ プレースホルダー 17">
            <a:extLst>
              <a:ext uri="{FF2B5EF4-FFF2-40B4-BE49-F238E27FC236}">
                <a16:creationId xmlns:a16="http://schemas.microsoft.com/office/drawing/2014/main" id="{8FE24A1F-4A54-2BBC-CB6C-7194553311EA}"/>
              </a:ext>
            </a:extLst>
          </p:cNvPr>
          <p:cNvPicPr>
            <a:picLocks noGrp="1" noChangeAspect="1"/>
          </p:cNvPicPr>
          <p:nvPr>
            <p:ph idx="1"/>
          </p:nvPr>
        </p:nvPicPr>
        <p:blipFill>
          <a:blip r:embed="rId4"/>
          <a:stretch>
            <a:fillRect/>
          </a:stretch>
        </p:blipFill>
        <p:spPr>
          <a:xfrm>
            <a:off x="991966" y="1983333"/>
            <a:ext cx="3587379" cy="2358215"/>
          </a:xfrm>
        </p:spPr>
      </p:pic>
    </p:spTree>
    <p:extLst>
      <p:ext uri="{BB962C8B-B14F-4D97-AF65-F5344CB8AC3E}">
        <p14:creationId xmlns:p14="http://schemas.microsoft.com/office/powerpoint/2010/main" val="5714732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25C0601-9E43-CFF5-9213-15A61DF194B6}"/>
              </a:ext>
            </a:extLst>
          </p:cNvPr>
          <p:cNvSpPr>
            <a:spLocks noGrp="1"/>
          </p:cNvSpPr>
          <p:nvPr>
            <p:ph type="ctrTitle"/>
          </p:nvPr>
        </p:nvSpPr>
        <p:spPr>
          <a:xfrm>
            <a:off x="390144" y="1122363"/>
            <a:ext cx="8351520" cy="2620582"/>
          </a:xfrm>
        </p:spPr>
        <p:txBody>
          <a:bodyPr>
            <a:normAutofit/>
          </a:bodyPr>
          <a:lstStyle/>
          <a:p>
            <a:r>
              <a:rPr kumimoji="1" lang="en-US" altLang="ja-JP" sz="4400" dirty="0">
                <a:latin typeface="Hiragino Kaku Gothic Std W8" panose="020B0800000000000000" pitchFamily="34" charset="-128"/>
                <a:ea typeface="Hiragino Kaku Gothic Std W8" panose="020B0800000000000000" pitchFamily="34" charset="-128"/>
              </a:rPr>
              <a:t>items</a:t>
            </a:r>
            <a:endParaRPr kumimoji="1" lang="ja-JP" altLang="en-US" sz="4400">
              <a:latin typeface="Hiragino Kaku Gothic Std W8" panose="020B0800000000000000" pitchFamily="34" charset="-128"/>
              <a:ea typeface="Hiragino Kaku Gothic Std W8" panose="020B0800000000000000" pitchFamily="34" charset="-128"/>
            </a:endParaRPr>
          </a:p>
        </p:txBody>
      </p:sp>
      <p:sp>
        <p:nvSpPr>
          <p:cNvPr id="3" name="字幕 2">
            <a:extLst>
              <a:ext uri="{FF2B5EF4-FFF2-40B4-BE49-F238E27FC236}">
                <a16:creationId xmlns:a16="http://schemas.microsoft.com/office/drawing/2014/main" id="{1F317453-2659-04C0-4374-F182FDA7C0E2}"/>
              </a:ext>
            </a:extLst>
          </p:cNvPr>
          <p:cNvSpPr>
            <a:spLocks noGrp="1"/>
          </p:cNvSpPr>
          <p:nvPr>
            <p:ph type="subTitle" idx="1"/>
          </p:nvPr>
        </p:nvSpPr>
        <p:spPr>
          <a:xfrm>
            <a:off x="390143" y="4169664"/>
            <a:ext cx="8351519" cy="963168"/>
          </a:xfrm>
        </p:spPr>
        <p:txBody>
          <a:bodyPr>
            <a:normAutofit/>
          </a:bodyPr>
          <a:lstStyle/>
          <a:p>
            <a:r>
              <a:rPr kumimoji="1" lang="en-US" altLang="ja-JP" dirty="0">
                <a:latin typeface="Hiragino Kaku Gothic Std W8" panose="020B0800000000000000" pitchFamily="34" charset="-128"/>
                <a:ea typeface="Hiragino Kaku Gothic Std W8" panose="020B0800000000000000" pitchFamily="34" charset="-128"/>
              </a:rPr>
              <a:t>name</a:t>
            </a:r>
            <a:endParaRPr kumimoji="1" lang="ja-JP" altLang="en-US">
              <a:latin typeface="Hiragino Kaku Gothic Std W8" panose="020B0800000000000000" pitchFamily="34" charset="-128"/>
              <a:ea typeface="Hiragino Kaku Gothic Std W8" panose="020B0800000000000000" pitchFamily="34" charset="-128"/>
            </a:endParaRPr>
          </a:p>
        </p:txBody>
      </p:sp>
    </p:spTree>
    <p:extLst>
      <p:ext uri="{BB962C8B-B14F-4D97-AF65-F5344CB8AC3E}">
        <p14:creationId xmlns:p14="http://schemas.microsoft.com/office/powerpoint/2010/main" val="59351330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9464A9F-DC19-9CAD-C3FE-B4957F307D5E}"/>
              </a:ext>
            </a:extLst>
          </p:cNvPr>
          <p:cNvSpPr>
            <a:spLocks noGrp="1"/>
          </p:cNvSpPr>
          <p:nvPr>
            <p:ph type="title"/>
          </p:nvPr>
        </p:nvSpPr>
        <p:spPr/>
        <p:txBody>
          <a:bodyPr anchor="b"/>
          <a:lstStyle/>
          <a:p>
            <a:r>
              <a:rPr lang="en-US" altLang="ja-JP" dirty="0"/>
              <a:t>section</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テキスト プレースホルダー 2">
            <a:extLst>
              <a:ext uri="{FF2B5EF4-FFF2-40B4-BE49-F238E27FC236}">
                <a16:creationId xmlns:a16="http://schemas.microsoft.com/office/drawing/2014/main" id="{B5AAE497-2E95-EDBE-9C01-258962D4856E}"/>
              </a:ext>
            </a:extLst>
          </p:cNvPr>
          <p:cNvSpPr>
            <a:spLocks noGrp="1"/>
          </p:cNvSpPr>
          <p:nvPr>
            <p:ph type="body" idx="1"/>
          </p:nvPr>
        </p:nvSpPr>
        <p:spPr/>
        <p:txBody>
          <a:bodyPr/>
          <a:lstStyle/>
          <a:p>
            <a:r>
              <a:rPr kumimoji="1" lang="en-US" altLang="ja-JP" dirty="0">
                <a:latin typeface="Hiragino Kaku Gothic Std W8" panose="020B0800000000000000" pitchFamily="34" charset="-128"/>
                <a:ea typeface="Hiragino Kaku Gothic Std W8" panose="020B0800000000000000" pitchFamily="34" charset="-128"/>
              </a:rPr>
              <a:t>detail</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FDBA5218-EB3B-11FF-0581-CAFD9057D40D}"/>
              </a:ext>
            </a:extLst>
          </p:cNvPr>
          <p:cNvSpPr>
            <a:spLocks noGrp="1"/>
          </p:cNvSpPr>
          <p:nvPr>
            <p:ph type="sldNum" sz="quarter" idx="12"/>
          </p:nvPr>
        </p:nvSpPr>
        <p:spPr/>
        <p:txBody>
          <a:bodyPr/>
          <a:lstStyle/>
          <a:p>
            <a:fld id="{48F63A3B-78C7-47BE-AE5E-E10140E04643}" type="slidenum">
              <a:rPr lang="en-US" smtClean="0"/>
              <a:t>32</a:t>
            </a:fld>
            <a:r>
              <a:rPr lang="en-US"/>
              <a:t>/n</a:t>
            </a:r>
            <a:endParaRPr lang="en-US" dirty="0"/>
          </a:p>
        </p:txBody>
      </p:sp>
    </p:spTree>
    <p:extLst>
      <p:ext uri="{BB962C8B-B14F-4D97-AF65-F5344CB8AC3E}">
        <p14:creationId xmlns:p14="http://schemas.microsoft.com/office/powerpoint/2010/main" val="89527689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導入</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en-US" altLang="ja-JP" sz="1800" dirty="0"/>
              <a:t>hello</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33</a:t>
            </a:fld>
            <a:r>
              <a:rPr lang="en-US"/>
              <a:t>/n</a:t>
            </a:r>
            <a:endParaRPr lang="en-US" dirty="0"/>
          </a:p>
        </p:txBody>
      </p:sp>
      <p:sp>
        <p:nvSpPr>
          <p:cNvPr id="5" name="テキスト ボックス 4">
            <a:extLst>
              <a:ext uri="{FF2B5EF4-FFF2-40B4-BE49-F238E27FC236}">
                <a16:creationId xmlns:a16="http://schemas.microsoft.com/office/drawing/2014/main" id="{F423F90C-0C7A-2E0C-CD0D-2F1F303515D8}"/>
              </a:ext>
            </a:extLst>
          </p:cNvPr>
          <p:cNvSpPr txBox="1"/>
          <p:nvPr/>
        </p:nvSpPr>
        <p:spPr>
          <a:xfrm>
            <a:off x="711775" y="6037428"/>
            <a:ext cx="4591745" cy="246221"/>
          </a:xfrm>
          <a:prstGeom prst="rect">
            <a:avLst/>
          </a:prstGeom>
          <a:noFill/>
        </p:spPr>
        <p:txBody>
          <a:bodyPr wrap="square">
            <a:spAutoFit/>
          </a:bodyPr>
          <a:lstStyle/>
          <a:p>
            <a:r>
              <a:rPr lang="ja-JP" altLang="en-US" sz="1000">
                <a:solidFill>
                  <a:srgbClr val="8F949A"/>
                </a:solidFill>
                <a:latin typeface="Hiragino Kaku Gothic Std W8" panose="020B0800000000000000" pitchFamily="34" charset="-128"/>
                <a:ea typeface="Hiragino Kaku Gothic Std W8" panose="020B0800000000000000" pitchFamily="34" charset="-128"/>
              </a:rPr>
              <a:t>作成した像の写真を貼る</a:t>
            </a:r>
            <a:endParaRPr lang="ja-JP" altLang="en-US" sz="1000">
              <a:latin typeface="Hiragino Kaku Gothic Std W8" panose="020B0800000000000000" pitchFamily="34" charset="-128"/>
              <a:ea typeface="Hiragino Kaku Gothic Std W8" panose="020B0800000000000000" pitchFamily="34" charset="-128"/>
            </a:endParaRPr>
          </a:p>
        </p:txBody>
      </p:sp>
      <p:pic>
        <p:nvPicPr>
          <p:cNvPr id="6" name="図 5">
            <a:extLst>
              <a:ext uri="{FF2B5EF4-FFF2-40B4-BE49-F238E27FC236}">
                <a16:creationId xmlns:a16="http://schemas.microsoft.com/office/drawing/2014/main" id="{33CFD4EC-1E6B-1660-0A0D-B1859AD3AD83}"/>
              </a:ext>
            </a:extLst>
          </p:cNvPr>
          <p:cNvPicPr>
            <a:picLocks noChangeAspect="1"/>
          </p:cNvPicPr>
          <p:nvPr/>
        </p:nvPicPr>
        <p:blipFill>
          <a:blip r:embed="rId3"/>
          <a:stretch>
            <a:fillRect/>
          </a:stretch>
        </p:blipFill>
        <p:spPr>
          <a:xfrm>
            <a:off x="787676" y="3637722"/>
            <a:ext cx="4151063" cy="2331932"/>
          </a:xfrm>
          <a:prstGeom prst="rect">
            <a:avLst/>
          </a:prstGeom>
        </p:spPr>
      </p:pic>
    </p:spTree>
    <p:extLst>
      <p:ext uri="{BB962C8B-B14F-4D97-AF65-F5344CB8AC3E}">
        <p14:creationId xmlns:p14="http://schemas.microsoft.com/office/powerpoint/2010/main" val="61300444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en-US" altLang="ja-JP" dirty="0"/>
              <a:t>section</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en-US" altLang="ja-JP" sz="1800" dirty="0"/>
              <a:t>Hello</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34</a:t>
            </a:fld>
            <a:r>
              <a:rPr lang="en-US"/>
              <a:t>/n</a:t>
            </a:r>
            <a:endParaRPr lang="en-US" dirty="0"/>
          </a:p>
        </p:txBody>
      </p:sp>
    </p:spTree>
    <p:extLst>
      <p:ext uri="{BB962C8B-B14F-4D97-AF65-F5344CB8AC3E}">
        <p14:creationId xmlns:p14="http://schemas.microsoft.com/office/powerpoint/2010/main" val="568678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25C0601-9E43-CFF5-9213-15A61DF194B6}"/>
              </a:ext>
            </a:extLst>
          </p:cNvPr>
          <p:cNvSpPr>
            <a:spLocks noGrp="1"/>
          </p:cNvSpPr>
          <p:nvPr>
            <p:ph type="ctrTitle"/>
          </p:nvPr>
        </p:nvSpPr>
        <p:spPr>
          <a:xfrm>
            <a:off x="390144" y="1122363"/>
            <a:ext cx="8351520" cy="2620582"/>
          </a:xfrm>
        </p:spPr>
        <p:txBody>
          <a:bodyPr>
            <a:normAutofit/>
          </a:bodyPr>
          <a:lstStyle/>
          <a:p>
            <a:r>
              <a:rPr lang="ja-JP" altLang="en-US" sz="4400"/>
              <a:t>図の作成</a:t>
            </a:r>
            <a:endParaRPr kumimoji="1" lang="ja-JP" altLang="en-US" sz="4400">
              <a:latin typeface="Hiragino Kaku Gothic Std W8" panose="020B0800000000000000" pitchFamily="34" charset="-128"/>
              <a:ea typeface="Hiragino Kaku Gothic Std W8" panose="020B0800000000000000" pitchFamily="34" charset="-128"/>
            </a:endParaRPr>
          </a:p>
        </p:txBody>
      </p:sp>
      <p:sp>
        <p:nvSpPr>
          <p:cNvPr id="3" name="字幕 2">
            <a:extLst>
              <a:ext uri="{FF2B5EF4-FFF2-40B4-BE49-F238E27FC236}">
                <a16:creationId xmlns:a16="http://schemas.microsoft.com/office/drawing/2014/main" id="{1F317453-2659-04C0-4374-F182FDA7C0E2}"/>
              </a:ext>
            </a:extLst>
          </p:cNvPr>
          <p:cNvSpPr>
            <a:spLocks noGrp="1"/>
          </p:cNvSpPr>
          <p:nvPr>
            <p:ph type="subTitle" idx="1"/>
          </p:nvPr>
        </p:nvSpPr>
        <p:spPr>
          <a:xfrm>
            <a:off x="390143" y="4169664"/>
            <a:ext cx="8351519" cy="963168"/>
          </a:xfrm>
        </p:spPr>
        <p:txBody>
          <a:bodyPr>
            <a:normAutofit/>
          </a:bodyPr>
          <a:lstStyle/>
          <a:p>
            <a:endParaRPr kumimoji="1" lang="ja-JP" altLang="en-US">
              <a:latin typeface="Hiragino Kaku Gothic Std W8" panose="020B0800000000000000" pitchFamily="34" charset="-128"/>
              <a:ea typeface="Hiragino Kaku Gothic Std W8" panose="020B0800000000000000" pitchFamily="34" charset="-128"/>
            </a:endParaRPr>
          </a:p>
        </p:txBody>
      </p:sp>
    </p:spTree>
    <p:extLst>
      <p:ext uri="{BB962C8B-B14F-4D97-AF65-F5344CB8AC3E}">
        <p14:creationId xmlns:p14="http://schemas.microsoft.com/office/powerpoint/2010/main" val="197292080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図 9">
            <a:extLst>
              <a:ext uri="{FF2B5EF4-FFF2-40B4-BE49-F238E27FC236}">
                <a16:creationId xmlns:a16="http://schemas.microsoft.com/office/drawing/2014/main" id="{CD29D082-A541-5C9D-469B-03F27E2D1370}"/>
              </a:ext>
            </a:extLst>
          </p:cNvPr>
          <p:cNvPicPr>
            <a:picLocks noChangeAspect="1"/>
          </p:cNvPicPr>
          <p:nvPr/>
        </p:nvPicPr>
        <p:blipFill>
          <a:blip r:embed="rId2"/>
          <a:stretch>
            <a:fillRect/>
          </a:stretch>
        </p:blipFill>
        <p:spPr>
          <a:xfrm>
            <a:off x="0" y="381000"/>
            <a:ext cx="9144000" cy="6096000"/>
          </a:xfrm>
          <a:prstGeom prst="rect">
            <a:avLst/>
          </a:prstGeom>
        </p:spPr>
      </p:pic>
      <p:pic>
        <p:nvPicPr>
          <p:cNvPr id="11" name="図 10">
            <a:extLst>
              <a:ext uri="{FF2B5EF4-FFF2-40B4-BE49-F238E27FC236}">
                <a16:creationId xmlns:a16="http://schemas.microsoft.com/office/drawing/2014/main" id="{3A3C1565-6749-B833-3912-4D94DD14C845}"/>
              </a:ext>
            </a:extLst>
          </p:cNvPr>
          <p:cNvPicPr>
            <a:picLocks noChangeAspect="1"/>
          </p:cNvPicPr>
          <p:nvPr/>
        </p:nvPicPr>
        <p:blipFill>
          <a:blip r:embed="rId3"/>
          <a:stretch>
            <a:fillRect/>
          </a:stretch>
        </p:blipFill>
        <p:spPr>
          <a:xfrm>
            <a:off x="53787" y="2832846"/>
            <a:ext cx="587988" cy="416857"/>
          </a:xfrm>
          <a:prstGeom prst="rect">
            <a:avLst/>
          </a:prstGeom>
        </p:spPr>
      </p:pic>
      <p:pic>
        <p:nvPicPr>
          <p:cNvPr id="12" name="図 11">
            <a:extLst>
              <a:ext uri="{FF2B5EF4-FFF2-40B4-BE49-F238E27FC236}">
                <a16:creationId xmlns:a16="http://schemas.microsoft.com/office/drawing/2014/main" id="{F5B3766B-CAAE-5C57-F462-AD6411F6BB76}"/>
              </a:ext>
            </a:extLst>
          </p:cNvPr>
          <p:cNvPicPr>
            <a:picLocks noChangeAspect="1"/>
          </p:cNvPicPr>
          <p:nvPr/>
        </p:nvPicPr>
        <p:blipFill>
          <a:blip r:embed="rId4"/>
          <a:stretch>
            <a:fillRect/>
          </a:stretch>
        </p:blipFill>
        <p:spPr>
          <a:xfrm>
            <a:off x="1254755" y="6121071"/>
            <a:ext cx="125869" cy="204537"/>
          </a:xfrm>
          <a:prstGeom prst="rect">
            <a:avLst/>
          </a:prstGeom>
        </p:spPr>
      </p:pic>
      <p:pic>
        <p:nvPicPr>
          <p:cNvPr id="3" name="図 2">
            <a:extLst>
              <a:ext uri="{FF2B5EF4-FFF2-40B4-BE49-F238E27FC236}">
                <a16:creationId xmlns:a16="http://schemas.microsoft.com/office/drawing/2014/main" id="{6D86A92F-8199-A858-B7FD-257AC46D6CDD}"/>
              </a:ext>
            </a:extLst>
          </p:cNvPr>
          <p:cNvPicPr>
            <a:picLocks noChangeAspect="1"/>
          </p:cNvPicPr>
          <p:nvPr/>
        </p:nvPicPr>
        <p:blipFill>
          <a:blip r:embed="rId5"/>
          <a:stretch>
            <a:fillRect/>
          </a:stretch>
        </p:blipFill>
        <p:spPr>
          <a:xfrm>
            <a:off x="9144918" y="5798072"/>
            <a:ext cx="309432" cy="510564"/>
          </a:xfrm>
          <a:prstGeom prst="rect">
            <a:avLst/>
          </a:prstGeom>
        </p:spPr>
      </p:pic>
      <p:pic>
        <p:nvPicPr>
          <p:cNvPr id="6" name="図 5">
            <a:extLst>
              <a:ext uri="{FF2B5EF4-FFF2-40B4-BE49-F238E27FC236}">
                <a16:creationId xmlns:a16="http://schemas.microsoft.com/office/drawing/2014/main" id="{901BA1E6-F73D-D006-86E3-0ECC1A23F6A8}"/>
              </a:ext>
            </a:extLst>
          </p:cNvPr>
          <p:cNvPicPr>
            <a:picLocks noChangeAspect="1"/>
          </p:cNvPicPr>
          <p:nvPr/>
        </p:nvPicPr>
        <p:blipFill>
          <a:blip r:embed="rId6"/>
          <a:stretch>
            <a:fillRect/>
          </a:stretch>
        </p:blipFill>
        <p:spPr>
          <a:xfrm>
            <a:off x="2755412" y="3530321"/>
            <a:ext cx="2039367" cy="552451"/>
          </a:xfrm>
          <a:prstGeom prst="rect">
            <a:avLst/>
          </a:prstGeom>
        </p:spPr>
      </p:pic>
      <p:pic>
        <p:nvPicPr>
          <p:cNvPr id="7" name="図 6">
            <a:extLst>
              <a:ext uri="{FF2B5EF4-FFF2-40B4-BE49-F238E27FC236}">
                <a16:creationId xmlns:a16="http://schemas.microsoft.com/office/drawing/2014/main" id="{F2C6AD02-5A99-80A0-7502-0EB1BEB15229}"/>
              </a:ext>
            </a:extLst>
          </p:cNvPr>
          <p:cNvPicPr>
            <a:picLocks noChangeAspect="1"/>
          </p:cNvPicPr>
          <p:nvPr/>
        </p:nvPicPr>
        <p:blipFill>
          <a:blip r:embed="rId7"/>
          <a:stretch>
            <a:fillRect/>
          </a:stretch>
        </p:blipFill>
        <p:spPr>
          <a:xfrm>
            <a:off x="479849" y="141675"/>
            <a:ext cx="393729" cy="239325"/>
          </a:xfrm>
          <a:prstGeom prst="rect">
            <a:avLst/>
          </a:prstGeom>
        </p:spPr>
      </p:pic>
      <p:pic>
        <p:nvPicPr>
          <p:cNvPr id="8" name="図 7">
            <a:extLst>
              <a:ext uri="{FF2B5EF4-FFF2-40B4-BE49-F238E27FC236}">
                <a16:creationId xmlns:a16="http://schemas.microsoft.com/office/drawing/2014/main" id="{AAB27D30-43F6-C571-2984-C548C0C765D7}"/>
              </a:ext>
            </a:extLst>
          </p:cNvPr>
          <p:cNvPicPr>
            <a:picLocks noChangeAspect="1"/>
          </p:cNvPicPr>
          <p:nvPr/>
        </p:nvPicPr>
        <p:blipFill>
          <a:blip r:embed="rId8"/>
          <a:stretch>
            <a:fillRect/>
          </a:stretch>
        </p:blipFill>
        <p:spPr>
          <a:xfrm>
            <a:off x="6907787" y="3887808"/>
            <a:ext cx="996950" cy="476250"/>
          </a:xfrm>
          <a:prstGeom prst="rect">
            <a:avLst/>
          </a:prstGeom>
        </p:spPr>
      </p:pic>
      <p:pic>
        <p:nvPicPr>
          <p:cNvPr id="9" name="図 8">
            <a:extLst>
              <a:ext uri="{FF2B5EF4-FFF2-40B4-BE49-F238E27FC236}">
                <a16:creationId xmlns:a16="http://schemas.microsoft.com/office/drawing/2014/main" id="{ED9C6922-446C-F5EA-7235-3E1AE7519DFD}"/>
              </a:ext>
            </a:extLst>
          </p:cNvPr>
          <p:cNvPicPr>
            <a:picLocks noChangeAspect="1"/>
          </p:cNvPicPr>
          <p:nvPr/>
        </p:nvPicPr>
        <p:blipFill>
          <a:blip r:embed="rId9"/>
          <a:stretch>
            <a:fillRect/>
          </a:stretch>
        </p:blipFill>
        <p:spPr>
          <a:xfrm>
            <a:off x="6907787" y="2575279"/>
            <a:ext cx="996950" cy="476250"/>
          </a:xfrm>
          <a:prstGeom prst="rect">
            <a:avLst/>
          </a:prstGeom>
        </p:spPr>
      </p:pic>
      <p:pic>
        <p:nvPicPr>
          <p:cNvPr id="15" name="図 14">
            <a:extLst>
              <a:ext uri="{FF2B5EF4-FFF2-40B4-BE49-F238E27FC236}">
                <a16:creationId xmlns:a16="http://schemas.microsoft.com/office/drawing/2014/main" id="{7ED13961-1090-1652-A52D-54E56B4CC0C5}"/>
              </a:ext>
            </a:extLst>
          </p:cNvPr>
          <p:cNvPicPr>
            <a:picLocks noChangeAspect="1"/>
          </p:cNvPicPr>
          <p:nvPr/>
        </p:nvPicPr>
        <p:blipFill>
          <a:blip r:embed="rId10"/>
          <a:stretch>
            <a:fillRect/>
          </a:stretch>
        </p:blipFill>
        <p:spPr>
          <a:xfrm>
            <a:off x="6907787" y="1142904"/>
            <a:ext cx="996952" cy="476251"/>
          </a:xfrm>
          <a:prstGeom prst="rect">
            <a:avLst/>
          </a:prstGeom>
        </p:spPr>
      </p:pic>
    </p:spTree>
    <p:extLst>
      <p:ext uri="{BB962C8B-B14F-4D97-AF65-F5344CB8AC3E}">
        <p14:creationId xmlns:p14="http://schemas.microsoft.com/office/powerpoint/2010/main" val="310606476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20529C64-0EC1-2B41-6F1D-937A4FF99A00}"/>
              </a:ext>
            </a:extLst>
          </p:cNvPr>
          <p:cNvSpPr>
            <a:spLocks noGrp="1"/>
          </p:cNvSpPr>
          <p:nvPr>
            <p:ph type="sldNum" sz="quarter" idx="12"/>
          </p:nvPr>
        </p:nvSpPr>
        <p:spPr/>
        <p:txBody>
          <a:bodyPr/>
          <a:lstStyle/>
          <a:p>
            <a:fld id="{48F63A3B-78C7-47BE-AE5E-E10140E04643}" type="slidenum">
              <a:rPr lang="en-US" smtClean="0"/>
              <a:pPr/>
              <a:t>37</a:t>
            </a:fld>
            <a:r>
              <a:rPr lang="en-US"/>
              <a:t>/n</a:t>
            </a:r>
            <a:endParaRPr lang="en-US" dirty="0"/>
          </a:p>
        </p:txBody>
      </p:sp>
      <p:sp>
        <p:nvSpPr>
          <p:cNvPr id="5" name="円/楕円 4">
            <a:extLst>
              <a:ext uri="{FF2B5EF4-FFF2-40B4-BE49-F238E27FC236}">
                <a16:creationId xmlns:a16="http://schemas.microsoft.com/office/drawing/2014/main" id="{DDF2B2AD-6B0F-6FFA-A4F0-47BDD31FE4F3}"/>
              </a:ext>
            </a:extLst>
          </p:cNvPr>
          <p:cNvSpPr/>
          <p:nvPr/>
        </p:nvSpPr>
        <p:spPr>
          <a:xfrm>
            <a:off x="4392000" y="3249000"/>
            <a:ext cx="360000" cy="360000"/>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9" name="円弧 8">
            <a:extLst>
              <a:ext uri="{FF2B5EF4-FFF2-40B4-BE49-F238E27FC236}">
                <a16:creationId xmlns:a16="http://schemas.microsoft.com/office/drawing/2014/main" id="{EB4EF528-3099-C036-2EAA-A7E748CE1B8C}"/>
              </a:ext>
            </a:extLst>
          </p:cNvPr>
          <p:cNvSpPr/>
          <p:nvPr/>
        </p:nvSpPr>
        <p:spPr>
          <a:xfrm rot="8100007">
            <a:off x="3205637" y="1207354"/>
            <a:ext cx="2719995" cy="2788529"/>
          </a:xfrm>
          <a:prstGeom prst="arc">
            <a:avLst/>
          </a:prstGeom>
          <a:noFill/>
          <a:ln>
            <a:solidFill>
              <a:srgbClr val="FF0000"/>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cxnSp>
        <p:nvCxnSpPr>
          <p:cNvPr id="10" name="直線コネクタ 9">
            <a:extLst>
              <a:ext uri="{FF2B5EF4-FFF2-40B4-BE49-F238E27FC236}">
                <a16:creationId xmlns:a16="http://schemas.microsoft.com/office/drawing/2014/main" id="{92D12669-FF85-AFBE-A7BA-A2BFCDC1199B}"/>
              </a:ext>
            </a:extLst>
          </p:cNvPr>
          <p:cNvCxnSpPr>
            <a:cxnSpLocks/>
            <a:endCxn id="9" idx="0"/>
          </p:cNvCxnSpPr>
          <p:nvPr/>
        </p:nvCxnSpPr>
        <p:spPr>
          <a:xfrm flipH="1">
            <a:off x="5551527" y="2042809"/>
            <a:ext cx="1413477" cy="1544705"/>
          </a:xfrm>
          <a:prstGeom prst="line">
            <a:avLst/>
          </a:prstGeom>
          <a:ln>
            <a:solidFill>
              <a:srgbClr val="FF0000"/>
            </a:solidFill>
          </a:ln>
        </p:spPr>
        <p:style>
          <a:lnRef idx="2">
            <a:schemeClr val="dk1"/>
          </a:lnRef>
          <a:fillRef idx="0">
            <a:schemeClr val="dk1"/>
          </a:fillRef>
          <a:effectRef idx="1">
            <a:schemeClr val="dk1"/>
          </a:effectRef>
          <a:fontRef idx="minor">
            <a:schemeClr val="tx1"/>
          </a:fontRef>
        </p:style>
      </p:cxnSp>
      <p:cxnSp>
        <p:nvCxnSpPr>
          <p:cNvPr id="16" name="直線コネクタ 15">
            <a:extLst>
              <a:ext uri="{FF2B5EF4-FFF2-40B4-BE49-F238E27FC236}">
                <a16:creationId xmlns:a16="http://schemas.microsoft.com/office/drawing/2014/main" id="{BFC33BAB-1E26-64F4-5EDD-19D9C0C61E9A}"/>
              </a:ext>
            </a:extLst>
          </p:cNvPr>
          <p:cNvCxnSpPr>
            <a:cxnSpLocks/>
          </p:cNvCxnSpPr>
          <p:nvPr/>
        </p:nvCxnSpPr>
        <p:spPr>
          <a:xfrm flipH="1">
            <a:off x="4572000" y="1553817"/>
            <a:ext cx="1741785" cy="1875183"/>
          </a:xfrm>
          <a:prstGeom prst="line">
            <a:avLst/>
          </a:prstGeom>
        </p:spPr>
        <p:style>
          <a:lnRef idx="2">
            <a:schemeClr val="dk1"/>
          </a:lnRef>
          <a:fillRef idx="0">
            <a:schemeClr val="dk1"/>
          </a:fillRef>
          <a:effectRef idx="1">
            <a:schemeClr val="dk1"/>
          </a:effectRef>
          <a:fontRef idx="minor">
            <a:schemeClr val="tx1"/>
          </a:fontRef>
        </p:style>
      </p:cxnSp>
      <p:cxnSp>
        <p:nvCxnSpPr>
          <p:cNvPr id="17" name="直線コネクタ 16">
            <a:extLst>
              <a:ext uri="{FF2B5EF4-FFF2-40B4-BE49-F238E27FC236}">
                <a16:creationId xmlns:a16="http://schemas.microsoft.com/office/drawing/2014/main" id="{93A84BC1-8D1A-5A02-5B57-D29DFBF8FE40}"/>
              </a:ext>
            </a:extLst>
          </p:cNvPr>
          <p:cNvCxnSpPr>
            <a:cxnSpLocks/>
          </p:cNvCxnSpPr>
          <p:nvPr/>
        </p:nvCxnSpPr>
        <p:spPr>
          <a:xfrm>
            <a:off x="2823851" y="1553816"/>
            <a:ext cx="1741785" cy="1875183"/>
          </a:xfrm>
          <a:prstGeom prst="line">
            <a:avLst/>
          </a:prstGeom>
        </p:spPr>
        <p:style>
          <a:lnRef idx="2">
            <a:schemeClr val="dk1"/>
          </a:lnRef>
          <a:fillRef idx="0">
            <a:schemeClr val="dk1"/>
          </a:fillRef>
          <a:effectRef idx="1">
            <a:schemeClr val="dk1"/>
          </a:effectRef>
          <a:fontRef idx="minor">
            <a:schemeClr val="tx1"/>
          </a:fontRef>
        </p:style>
      </p:cxnSp>
      <p:cxnSp>
        <p:nvCxnSpPr>
          <p:cNvPr id="18" name="直線コネクタ 17">
            <a:extLst>
              <a:ext uri="{FF2B5EF4-FFF2-40B4-BE49-F238E27FC236}">
                <a16:creationId xmlns:a16="http://schemas.microsoft.com/office/drawing/2014/main" id="{1EE285A0-3EA6-EE2F-9F20-1B5384383BE9}"/>
              </a:ext>
            </a:extLst>
          </p:cNvPr>
          <p:cNvCxnSpPr>
            <a:cxnSpLocks/>
          </p:cNvCxnSpPr>
          <p:nvPr/>
        </p:nvCxnSpPr>
        <p:spPr>
          <a:xfrm>
            <a:off x="2178996" y="2042809"/>
            <a:ext cx="1451293" cy="1547742"/>
          </a:xfrm>
          <a:prstGeom prst="line">
            <a:avLst/>
          </a:prstGeom>
          <a:ln>
            <a:solidFill>
              <a:srgbClr val="FF0000"/>
            </a:solidFill>
          </a:ln>
        </p:spPr>
        <p:style>
          <a:lnRef idx="2">
            <a:schemeClr val="dk1"/>
          </a:lnRef>
          <a:fillRef idx="0">
            <a:schemeClr val="dk1"/>
          </a:fillRef>
          <a:effectRef idx="1">
            <a:schemeClr val="dk1"/>
          </a:effectRef>
          <a:fontRef idx="minor">
            <a:schemeClr val="tx1"/>
          </a:fontRef>
        </p:style>
      </p:cxnSp>
      <p:cxnSp>
        <p:nvCxnSpPr>
          <p:cNvPr id="21" name="直線矢印コネクタ 20">
            <a:extLst>
              <a:ext uri="{FF2B5EF4-FFF2-40B4-BE49-F238E27FC236}">
                <a16:creationId xmlns:a16="http://schemas.microsoft.com/office/drawing/2014/main" id="{B5518794-CC07-EAAE-14AF-28CF9FCAA238}"/>
              </a:ext>
            </a:extLst>
          </p:cNvPr>
          <p:cNvCxnSpPr>
            <a:cxnSpLocks/>
          </p:cNvCxnSpPr>
          <p:nvPr/>
        </p:nvCxnSpPr>
        <p:spPr>
          <a:xfrm>
            <a:off x="4572000" y="3635662"/>
            <a:ext cx="0" cy="296946"/>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24" name="直線コネクタ 23">
            <a:extLst>
              <a:ext uri="{FF2B5EF4-FFF2-40B4-BE49-F238E27FC236}">
                <a16:creationId xmlns:a16="http://schemas.microsoft.com/office/drawing/2014/main" id="{7D01CA7C-B0EC-396F-5B8A-C9C271C369A9}"/>
              </a:ext>
            </a:extLst>
          </p:cNvPr>
          <p:cNvCxnSpPr>
            <a:cxnSpLocks/>
          </p:cNvCxnSpPr>
          <p:nvPr/>
        </p:nvCxnSpPr>
        <p:spPr>
          <a:xfrm flipV="1">
            <a:off x="4565636" y="2957581"/>
            <a:ext cx="1560932" cy="471418"/>
          </a:xfrm>
          <a:prstGeom prst="line">
            <a:avLst/>
          </a:prstGeom>
        </p:spPr>
        <p:style>
          <a:lnRef idx="2">
            <a:schemeClr val="dk1"/>
          </a:lnRef>
          <a:fillRef idx="0">
            <a:schemeClr val="dk1"/>
          </a:fillRef>
          <a:effectRef idx="1">
            <a:schemeClr val="dk1"/>
          </a:effectRef>
          <a:fontRef idx="minor">
            <a:schemeClr val="tx1"/>
          </a:fontRef>
        </p:style>
      </p:cxnSp>
      <p:sp>
        <p:nvSpPr>
          <p:cNvPr id="35" name="円弧 34">
            <a:extLst>
              <a:ext uri="{FF2B5EF4-FFF2-40B4-BE49-F238E27FC236}">
                <a16:creationId xmlns:a16="http://schemas.microsoft.com/office/drawing/2014/main" id="{40DB9A64-53C6-E021-891B-B2140E343084}"/>
              </a:ext>
            </a:extLst>
          </p:cNvPr>
          <p:cNvSpPr/>
          <p:nvPr/>
        </p:nvSpPr>
        <p:spPr>
          <a:xfrm rot="5400000">
            <a:off x="4133153" y="2817622"/>
            <a:ext cx="891217" cy="1009222"/>
          </a:xfrm>
          <a:prstGeom prst="arc">
            <a:avLst>
              <a:gd name="adj1" fmla="val 15893377"/>
              <a:gd name="adj2" fmla="val 0"/>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cxnSp>
        <p:nvCxnSpPr>
          <p:cNvPr id="8" name="直線矢印コネクタ 7">
            <a:extLst>
              <a:ext uri="{FF2B5EF4-FFF2-40B4-BE49-F238E27FC236}">
                <a16:creationId xmlns:a16="http://schemas.microsoft.com/office/drawing/2014/main" id="{2A375363-037B-E414-B73E-097B32C14C8C}"/>
              </a:ext>
            </a:extLst>
          </p:cNvPr>
          <p:cNvCxnSpPr>
            <a:cxnSpLocks/>
          </p:cNvCxnSpPr>
          <p:nvPr/>
        </p:nvCxnSpPr>
        <p:spPr>
          <a:xfrm flipH="1">
            <a:off x="2575367" y="1906140"/>
            <a:ext cx="524602" cy="476498"/>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12" name="直線矢印コネクタ 11">
            <a:extLst>
              <a:ext uri="{FF2B5EF4-FFF2-40B4-BE49-F238E27FC236}">
                <a16:creationId xmlns:a16="http://schemas.microsoft.com/office/drawing/2014/main" id="{183ED0E5-C527-499E-AAF6-AFB20F675DB8}"/>
              </a:ext>
            </a:extLst>
          </p:cNvPr>
          <p:cNvCxnSpPr>
            <a:cxnSpLocks/>
          </p:cNvCxnSpPr>
          <p:nvPr/>
        </p:nvCxnSpPr>
        <p:spPr>
          <a:xfrm flipH="1" flipV="1">
            <a:off x="6044408" y="1903152"/>
            <a:ext cx="535577" cy="471418"/>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6" name="直線コネクタ 5">
            <a:extLst>
              <a:ext uri="{FF2B5EF4-FFF2-40B4-BE49-F238E27FC236}">
                <a16:creationId xmlns:a16="http://schemas.microsoft.com/office/drawing/2014/main" id="{6D83D55F-A8F2-4F79-F8E2-CC8FF611B21E}"/>
              </a:ext>
            </a:extLst>
          </p:cNvPr>
          <p:cNvCxnSpPr>
            <a:cxnSpLocks/>
            <a:stCxn id="9" idx="2"/>
          </p:cNvCxnSpPr>
          <p:nvPr/>
        </p:nvCxnSpPr>
        <p:spPr>
          <a:xfrm>
            <a:off x="3603969" y="3563280"/>
            <a:ext cx="1479404" cy="1483370"/>
          </a:xfrm>
          <a:prstGeom prst="line">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cxnSp>
      <p:cxnSp>
        <p:nvCxnSpPr>
          <p:cNvPr id="20" name="直線コネクタ 19">
            <a:extLst>
              <a:ext uri="{FF2B5EF4-FFF2-40B4-BE49-F238E27FC236}">
                <a16:creationId xmlns:a16="http://schemas.microsoft.com/office/drawing/2014/main" id="{4412FCFF-A5DB-E396-74D7-D0663011A2C9}"/>
              </a:ext>
            </a:extLst>
          </p:cNvPr>
          <p:cNvCxnSpPr>
            <a:cxnSpLocks/>
          </p:cNvCxnSpPr>
          <p:nvPr/>
        </p:nvCxnSpPr>
        <p:spPr>
          <a:xfrm flipV="1">
            <a:off x="4620330" y="3558049"/>
            <a:ext cx="960893" cy="1025822"/>
          </a:xfrm>
          <a:prstGeom prst="line">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cxnSp>
      <p:sp>
        <p:nvSpPr>
          <p:cNvPr id="29" name="円弧 28">
            <a:extLst>
              <a:ext uri="{FF2B5EF4-FFF2-40B4-BE49-F238E27FC236}">
                <a16:creationId xmlns:a16="http://schemas.microsoft.com/office/drawing/2014/main" id="{608D3D22-C5D5-2143-8574-0B72E5F28877}"/>
              </a:ext>
            </a:extLst>
          </p:cNvPr>
          <p:cNvSpPr/>
          <p:nvPr/>
        </p:nvSpPr>
        <p:spPr>
          <a:xfrm rot="2714749">
            <a:off x="4309496" y="4276278"/>
            <a:ext cx="625976" cy="575227"/>
          </a:xfrm>
          <a:prstGeom prst="arc">
            <a:avLst>
              <a:gd name="adj1" fmla="val 16200000"/>
              <a:gd name="adj2" fmla="val 246364"/>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pic>
        <p:nvPicPr>
          <p:cNvPr id="30" name="図 29">
            <a:extLst>
              <a:ext uri="{FF2B5EF4-FFF2-40B4-BE49-F238E27FC236}">
                <a16:creationId xmlns:a16="http://schemas.microsoft.com/office/drawing/2014/main" id="{F201125B-927F-EEF3-D7E4-69CBAF11D7AB}"/>
              </a:ext>
            </a:extLst>
          </p:cNvPr>
          <p:cNvPicPr>
            <a:picLocks noChangeAspect="1"/>
          </p:cNvPicPr>
          <p:nvPr/>
        </p:nvPicPr>
        <p:blipFill>
          <a:blip r:embed="rId3"/>
          <a:stretch>
            <a:fillRect/>
          </a:stretch>
        </p:blipFill>
        <p:spPr>
          <a:xfrm>
            <a:off x="5098687" y="3374050"/>
            <a:ext cx="412750" cy="234950"/>
          </a:xfrm>
          <a:prstGeom prst="rect">
            <a:avLst/>
          </a:prstGeom>
        </p:spPr>
      </p:pic>
      <p:pic>
        <p:nvPicPr>
          <p:cNvPr id="31" name="図 30">
            <a:extLst>
              <a:ext uri="{FF2B5EF4-FFF2-40B4-BE49-F238E27FC236}">
                <a16:creationId xmlns:a16="http://schemas.microsoft.com/office/drawing/2014/main" id="{A7155C45-32D7-2D00-9E0C-7F826A34C39A}"/>
              </a:ext>
            </a:extLst>
          </p:cNvPr>
          <p:cNvPicPr>
            <a:picLocks noChangeAspect="1"/>
          </p:cNvPicPr>
          <p:nvPr/>
        </p:nvPicPr>
        <p:blipFill>
          <a:blip r:embed="rId4"/>
          <a:stretch>
            <a:fillRect/>
          </a:stretch>
        </p:blipFill>
        <p:spPr>
          <a:xfrm>
            <a:off x="4317292" y="3690473"/>
            <a:ext cx="171450" cy="158750"/>
          </a:xfrm>
          <a:prstGeom prst="rect">
            <a:avLst/>
          </a:prstGeom>
        </p:spPr>
      </p:pic>
      <p:pic>
        <p:nvPicPr>
          <p:cNvPr id="32" name="図 31">
            <a:extLst>
              <a:ext uri="{FF2B5EF4-FFF2-40B4-BE49-F238E27FC236}">
                <a16:creationId xmlns:a16="http://schemas.microsoft.com/office/drawing/2014/main" id="{8F6CA069-1CF6-BB48-4B9E-84041579452B}"/>
              </a:ext>
            </a:extLst>
          </p:cNvPr>
          <p:cNvPicPr>
            <a:picLocks noChangeAspect="1"/>
          </p:cNvPicPr>
          <p:nvPr/>
        </p:nvPicPr>
        <p:blipFill>
          <a:blip r:embed="rId5"/>
          <a:stretch>
            <a:fillRect/>
          </a:stretch>
        </p:blipFill>
        <p:spPr>
          <a:xfrm>
            <a:off x="6108288" y="2185296"/>
            <a:ext cx="130729" cy="242782"/>
          </a:xfrm>
          <a:prstGeom prst="rect">
            <a:avLst/>
          </a:prstGeom>
        </p:spPr>
      </p:pic>
      <p:pic>
        <p:nvPicPr>
          <p:cNvPr id="33" name="図 32">
            <a:extLst>
              <a:ext uri="{FF2B5EF4-FFF2-40B4-BE49-F238E27FC236}">
                <a16:creationId xmlns:a16="http://schemas.microsoft.com/office/drawing/2014/main" id="{6B7592E3-9893-E3F3-A424-75F648F4EEBA}"/>
              </a:ext>
            </a:extLst>
          </p:cNvPr>
          <p:cNvPicPr>
            <a:picLocks noChangeAspect="1"/>
          </p:cNvPicPr>
          <p:nvPr/>
        </p:nvPicPr>
        <p:blipFill>
          <a:blip r:embed="rId5"/>
          <a:stretch>
            <a:fillRect/>
          </a:stretch>
        </p:blipFill>
        <p:spPr>
          <a:xfrm>
            <a:off x="2929092" y="2206997"/>
            <a:ext cx="130729" cy="242782"/>
          </a:xfrm>
          <a:prstGeom prst="rect">
            <a:avLst/>
          </a:prstGeom>
        </p:spPr>
      </p:pic>
      <p:pic>
        <p:nvPicPr>
          <p:cNvPr id="34" name="図 33">
            <a:extLst>
              <a:ext uri="{FF2B5EF4-FFF2-40B4-BE49-F238E27FC236}">
                <a16:creationId xmlns:a16="http://schemas.microsoft.com/office/drawing/2014/main" id="{65171FF0-743A-ABFA-7BF4-DC0C35F8EB23}"/>
              </a:ext>
            </a:extLst>
          </p:cNvPr>
          <p:cNvPicPr>
            <a:picLocks noChangeAspect="1"/>
          </p:cNvPicPr>
          <p:nvPr/>
        </p:nvPicPr>
        <p:blipFill>
          <a:blip r:embed="rId6"/>
          <a:stretch>
            <a:fillRect/>
          </a:stretch>
        </p:blipFill>
        <p:spPr>
          <a:xfrm>
            <a:off x="4974513" y="4478889"/>
            <a:ext cx="151570" cy="189463"/>
          </a:xfrm>
          <a:prstGeom prst="rect">
            <a:avLst/>
          </a:prstGeom>
        </p:spPr>
      </p:pic>
    </p:spTree>
    <p:extLst>
      <p:ext uri="{BB962C8B-B14F-4D97-AF65-F5344CB8AC3E}">
        <p14:creationId xmlns:p14="http://schemas.microsoft.com/office/powerpoint/2010/main" val="19702411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20529C64-0EC1-2B41-6F1D-937A4FF99A00}"/>
              </a:ext>
            </a:extLst>
          </p:cNvPr>
          <p:cNvSpPr>
            <a:spLocks noGrp="1"/>
          </p:cNvSpPr>
          <p:nvPr>
            <p:ph type="sldNum" sz="quarter" idx="12"/>
          </p:nvPr>
        </p:nvSpPr>
        <p:spPr/>
        <p:txBody>
          <a:bodyPr/>
          <a:lstStyle/>
          <a:p>
            <a:fld id="{48F63A3B-78C7-47BE-AE5E-E10140E04643}" type="slidenum">
              <a:rPr lang="en-US" smtClean="0"/>
              <a:pPr/>
              <a:t>38</a:t>
            </a:fld>
            <a:r>
              <a:rPr lang="en-US"/>
              <a:t>/n</a:t>
            </a:r>
            <a:endParaRPr lang="en-US" dirty="0"/>
          </a:p>
        </p:txBody>
      </p:sp>
      <p:sp>
        <p:nvSpPr>
          <p:cNvPr id="5" name="円/楕円 4">
            <a:extLst>
              <a:ext uri="{FF2B5EF4-FFF2-40B4-BE49-F238E27FC236}">
                <a16:creationId xmlns:a16="http://schemas.microsoft.com/office/drawing/2014/main" id="{DDF2B2AD-6B0F-6FFA-A4F0-47BDD31FE4F3}"/>
              </a:ext>
            </a:extLst>
          </p:cNvPr>
          <p:cNvSpPr/>
          <p:nvPr/>
        </p:nvSpPr>
        <p:spPr>
          <a:xfrm>
            <a:off x="4392000" y="3249000"/>
            <a:ext cx="360000" cy="360000"/>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9" name="円弧 8">
            <a:extLst>
              <a:ext uri="{FF2B5EF4-FFF2-40B4-BE49-F238E27FC236}">
                <a16:creationId xmlns:a16="http://schemas.microsoft.com/office/drawing/2014/main" id="{EB4EF528-3099-C036-2EAA-A7E748CE1B8C}"/>
              </a:ext>
            </a:extLst>
          </p:cNvPr>
          <p:cNvSpPr/>
          <p:nvPr/>
        </p:nvSpPr>
        <p:spPr>
          <a:xfrm rot="8100007">
            <a:off x="3205637" y="1207354"/>
            <a:ext cx="2719995" cy="2788529"/>
          </a:xfrm>
          <a:prstGeom prst="arc">
            <a:avLst/>
          </a:prstGeom>
          <a:noFill/>
          <a:ln>
            <a:solidFill>
              <a:srgbClr val="FF0000"/>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cxnSp>
        <p:nvCxnSpPr>
          <p:cNvPr id="10" name="直線コネクタ 9">
            <a:extLst>
              <a:ext uri="{FF2B5EF4-FFF2-40B4-BE49-F238E27FC236}">
                <a16:creationId xmlns:a16="http://schemas.microsoft.com/office/drawing/2014/main" id="{92D12669-FF85-AFBE-A7BA-A2BFCDC1199B}"/>
              </a:ext>
            </a:extLst>
          </p:cNvPr>
          <p:cNvCxnSpPr>
            <a:cxnSpLocks/>
            <a:endCxn id="9" idx="0"/>
          </p:cNvCxnSpPr>
          <p:nvPr/>
        </p:nvCxnSpPr>
        <p:spPr>
          <a:xfrm flipH="1">
            <a:off x="5551527" y="2042809"/>
            <a:ext cx="1413477" cy="1544705"/>
          </a:xfrm>
          <a:prstGeom prst="line">
            <a:avLst/>
          </a:prstGeom>
          <a:ln>
            <a:solidFill>
              <a:srgbClr val="FF0000"/>
            </a:solidFill>
          </a:ln>
        </p:spPr>
        <p:style>
          <a:lnRef idx="2">
            <a:schemeClr val="dk1"/>
          </a:lnRef>
          <a:fillRef idx="0">
            <a:schemeClr val="dk1"/>
          </a:fillRef>
          <a:effectRef idx="1">
            <a:schemeClr val="dk1"/>
          </a:effectRef>
          <a:fontRef idx="minor">
            <a:schemeClr val="tx1"/>
          </a:fontRef>
        </p:style>
      </p:cxnSp>
      <p:cxnSp>
        <p:nvCxnSpPr>
          <p:cNvPr id="16" name="直線コネクタ 15">
            <a:extLst>
              <a:ext uri="{FF2B5EF4-FFF2-40B4-BE49-F238E27FC236}">
                <a16:creationId xmlns:a16="http://schemas.microsoft.com/office/drawing/2014/main" id="{BFC33BAB-1E26-64F4-5EDD-19D9C0C61E9A}"/>
              </a:ext>
            </a:extLst>
          </p:cNvPr>
          <p:cNvCxnSpPr>
            <a:cxnSpLocks/>
          </p:cNvCxnSpPr>
          <p:nvPr/>
        </p:nvCxnSpPr>
        <p:spPr>
          <a:xfrm flipH="1">
            <a:off x="4572000" y="1553817"/>
            <a:ext cx="1741785" cy="1875183"/>
          </a:xfrm>
          <a:prstGeom prst="line">
            <a:avLst/>
          </a:prstGeom>
        </p:spPr>
        <p:style>
          <a:lnRef idx="2">
            <a:schemeClr val="dk1"/>
          </a:lnRef>
          <a:fillRef idx="0">
            <a:schemeClr val="dk1"/>
          </a:fillRef>
          <a:effectRef idx="1">
            <a:schemeClr val="dk1"/>
          </a:effectRef>
          <a:fontRef idx="minor">
            <a:schemeClr val="tx1"/>
          </a:fontRef>
        </p:style>
      </p:cxnSp>
      <p:cxnSp>
        <p:nvCxnSpPr>
          <p:cNvPr id="17" name="直線コネクタ 16">
            <a:extLst>
              <a:ext uri="{FF2B5EF4-FFF2-40B4-BE49-F238E27FC236}">
                <a16:creationId xmlns:a16="http://schemas.microsoft.com/office/drawing/2014/main" id="{93A84BC1-8D1A-5A02-5B57-D29DFBF8FE40}"/>
              </a:ext>
            </a:extLst>
          </p:cNvPr>
          <p:cNvCxnSpPr>
            <a:cxnSpLocks/>
          </p:cNvCxnSpPr>
          <p:nvPr/>
        </p:nvCxnSpPr>
        <p:spPr>
          <a:xfrm>
            <a:off x="2823851" y="1553816"/>
            <a:ext cx="1741785" cy="1875183"/>
          </a:xfrm>
          <a:prstGeom prst="line">
            <a:avLst/>
          </a:prstGeom>
        </p:spPr>
        <p:style>
          <a:lnRef idx="2">
            <a:schemeClr val="dk1"/>
          </a:lnRef>
          <a:fillRef idx="0">
            <a:schemeClr val="dk1"/>
          </a:fillRef>
          <a:effectRef idx="1">
            <a:schemeClr val="dk1"/>
          </a:effectRef>
          <a:fontRef idx="minor">
            <a:schemeClr val="tx1"/>
          </a:fontRef>
        </p:style>
      </p:cxnSp>
      <p:cxnSp>
        <p:nvCxnSpPr>
          <p:cNvPr id="18" name="直線コネクタ 17">
            <a:extLst>
              <a:ext uri="{FF2B5EF4-FFF2-40B4-BE49-F238E27FC236}">
                <a16:creationId xmlns:a16="http://schemas.microsoft.com/office/drawing/2014/main" id="{1EE285A0-3EA6-EE2F-9F20-1B5384383BE9}"/>
              </a:ext>
            </a:extLst>
          </p:cNvPr>
          <p:cNvCxnSpPr>
            <a:cxnSpLocks/>
          </p:cNvCxnSpPr>
          <p:nvPr/>
        </p:nvCxnSpPr>
        <p:spPr>
          <a:xfrm>
            <a:off x="2178996" y="2042809"/>
            <a:ext cx="1451293" cy="1547742"/>
          </a:xfrm>
          <a:prstGeom prst="line">
            <a:avLst/>
          </a:prstGeom>
          <a:ln>
            <a:solidFill>
              <a:srgbClr val="FF0000"/>
            </a:solidFill>
          </a:ln>
        </p:spPr>
        <p:style>
          <a:lnRef idx="2">
            <a:schemeClr val="dk1"/>
          </a:lnRef>
          <a:fillRef idx="0">
            <a:schemeClr val="dk1"/>
          </a:fillRef>
          <a:effectRef idx="1">
            <a:schemeClr val="dk1"/>
          </a:effectRef>
          <a:fontRef idx="minor">
            <a:schemeClr val="tx1"/>
          </a:fontRef>
        </p:style>
      </p:cxnSp>
      <p:cxnSp>
        <p:nvCxnSpPr>
          <p:cNvPr id="21" name="直線矢印コネクタ 20">
            <a:extLst>
              <a:ext uri="{FF2B5EF4-FFF2-40B4-BE49-F238E27FC236}">
                <a16:creationId xmlns:a16="http://schemas.microsoft.com/office/drawing/2014/main" id="{B5518794-CC07-EAAE-14AF-28CF9FCAA238}"/>
              </a:ext>
            </a:extLst>
          </p:cNvPr>
          <p:cNvCxnSpPr>
            <a:cxnSpLocks/>
          </p:cNvCxnSpPr>
          <p:nvPr/>
        </p:nvCxnSpPr>
        <p:spPr>
          <a:xfrm>
            <a:off x="4572000" y="3635662"/>
            <a:ext cx="0" cy="296946"/>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sp>
        <p:nvSpPr>
          <p:cNvPr id="35" name="円弧 34">
            <a:extLst>
              <a:ext uri="{FF2B5EF4-FFF2-40B4-BE49-F238E27FC236}">
                <a16:creationId xmlns:a16="http://schemas.microsoft.com/office/drawing/2014/main" id="{40DB9A64-53C6-E021-891B-B2140E343084}"/>
              </a:ext>
            </a:extLst>
          </p:cNvPr>
          <p:cNvSpPr/>
          <p:nvPr/>
        </p:nvSpPr>
        <p:spPr>
          <a:xfrm rot="4379605">
            <a:off x="3880213" y="2734881"/>
            <a:ext cx="1080000" cy="1080000"/>
          </a:xfrm>
          <a:prstGeom prst="arc">
            <a:avLst>
              <a:gd name="adj1" fmla="val 15893377"/>
              <a:gd name="adj2" fmla="val 0"/>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cxnSp>
        <p:nvCxnSpPr>
          <p:cNvPr id="8" name="直線矢印コネクタ 7">
            <a:extLst>
              <a:ext uri="{FF2B5EF4-FFF2-40B4-BE49-F238E27FC236}">
                <a16:creationId xmlns:a16="http://schemas.microsoft.com/office/drawing/2014/main" id="{2A375363-037B-E414-B73E-097B32C14C8C}"/>
              </a:ext>
            </a:extLst>
          </p:cNvPr>
          <p:cNvCxnSpPr>
            <a:cxnSpLocks/>
          </p:cNvCxnSpPr>
          <p:nvPr/>
        </p:nvCxnSpPr>
        <p:spPr>
          <a:xfrm flipH="1">
            <a:off x="2575367" y="1906140"/>
            <a:ext cx="524602" cy="476498"/>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12" name="直線矢印コネクタ 11">
            <a:extLst>
              <a:ext uri="{FF2B5EF4-FFF2-40B4-BE49-F238E27FC236}">
                <a16:creationId xmlns:a16="http://schemas.microsoft.com/office/drawing/2014/main" id="{183ED0E5-C527-499E-AAF6-AFB20F675DB8}"/>
              </a:ext>
            </a:extLst>
          </p:cNvPr>
          <p:cNvCxnSpPr>
            <a:cxnSpLocks/>
          </p:cNvCxnSpPr>
          <p:nvPr/>
        </p:nvCxnSpPr>
        <p:spPr>
          <a:xfrm flipH="1" flipV="1">
            <a:off x="6044408" y="1903152"/>
            <a:ext cx="535577" cy="471418"/>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6" name="直線コネクタ 5">
            <a:extLst>
              <a:ext uri="{FF2B5EF4-FFF2-40B4-BE49-F238E27FC236}">
                <a16:creationId xmlns:a16="http://schemas.microsoft.com/office/drawing/2014/main" id="{6D83D55F-A8F2-4F79-F8E2-CC8FF611B21E}"/>
              </a:ext>
            </a:extLst>
          </p:cNvPr>
          <p:cNvCxnSpPr>
            <a:cxnSpLocks/>
            <a:stCxn id="9" idx="2"/>
          </p:cNvCxnSpPr>
          <p:nvPr/>
        </p:nvCxnSpPr>
        <p:spPr>
          <a:xfrm>
            <a:off x="3603969" y="3563280"/>
            <a:ext cx="1479404" cy="1483370"/>
          </a:xfrm>
          <a:prstGeom prst="line">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cxnSp>
      <p:cxnSp>
        <p:nvCxnSpPr>
          <p:cNvPr id="20" name="直線コネクタ 19">
            <a:extLst>
              <a:ext uri="{FF2B5EF4-FFF2-40B4-BE49-F238E27FC236}">
                <a16:creationId xmlns:a16="http://schemas.microsoft.com/office/drawing/2014/main" id="{4412FCFF-A5DB-E396-74D7-D0663011A2C9}"/>
              </a:ext>
            </a:extLst>
          </p:cNvPr>
          <p:cNvCxnSpPr>
            <a:cxnSpLocks/>
          </p:cNvCxnSpPr>
          <p:nvPr/>
        </p:nvCxnSpPr>
        <p:spPr>
          <a:xfrm flipV="1">
            <a:off x="4620330" y="3558049"/>
            <a:ext cx="960893" cy="1025822"/>
          </a:xfrm>
          <a:prstGeom prst="line">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cxnSp>
      <p:sp>
        <p:nvSpPr>
          <p:cNvPr id="29" name="円弧 28">
            <a:extLst>
              <a:ext uri="{FF2B5EF4-FFF2-40B4-BE49-F238E27FC236}">
                <a16:creationId xmlns:a16="http://schemas.microsoft.com/office/drawing/2014/main" id="{608D3D22-C5D5-2143-8574-0B72E5F28877}"/>
              </a:ext>
            </a:extLst>
          </p:cNvPr>
          <p:cNvSpPr/>
          <p:nvPr/>
        </p:nvSpPr>
        <p:spPr>
          <a:xfrm rot="2714749">
            <a:off x="4309496" y="4276278"/>
            <a:ext cx="625976" cy="575227"/>
          </a:xfrm>
          <a:prstGeom prst="arc">
            <a:avLst>
              <a:gd name="adj1" fmla="val 16200000"/>
              <a:gd name="adj2" fmla="val 246364"/>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pic>
        <p:nvPicPr>
          <p:cNvPr id="31" name="図 30">
            <a:extLst>
              <a:ext uri="{FF2B5EF4-FFF2-40B4-BE49-F238E27FC236}">
                <a16:creationId xmlns:a16="http://schemas.microsoft.com/office/drawing/2014/main" id="{A7155C45-32D7-2D00-9E0C-7F826A34C39A}"/>
              </a:ext>
            </a:extLst>
          </p:cNvPr>
          <p:cNvPicPr>
            <a:picLocks noChangeAspect="1"/>
          </p:cNvPicPr>
          <p:nvPr/>
        </p:nvPicPr>
        <p:blipFill>
          <a:blip r:embed="rId3"/>
          <a:stretch>
            <a:fillRect/>
          </a:stretch>
        </p:blipFill>
        <p:spPr>
          <a:xfrm>
            <a:off x="4317292" y="3770372"/>
            <a:ext cx="171450" cy="158750"/>
          </a:xfrm>
          <a:prstGeom prst="rect">
            <a:avLst/>
          </a:prstGeom>
        </p:spPr>
      </p:pic>
      <p:pic>
        <p:nvPicPr>
          <p:cNvPr id="32" name="図 31">
            <a:extLst>
              <a:ext uri="{FF2B5EF4-FFF2-40B4-BE49-F238E27FC236}">
                <a16:creationId xmlns:a16="http://schemas.microsoft.com/office/drawing/2014/main" id="{8F6CA069-1CF6-BB48-4B9E-84041579452B}"/>
              </a:ext>
            </a:extLst>
          </p:cNvPr>
          <p:cNvPicPr>
            <a:picLocks noChangeAspect="1"/>
          </p:cNvPicPr>
          <p:nvPr/>
        </p:nvPicPr>
        <p:blipFill>
          <a:blip r:embed="rId4"/>
          <a:stretch>
            <a:fillRect/>
          </a:stretch>
        </p:blipFill>
        <p:spPr>
          <a:xfrm>
            <a:off x="6108288" y="2185296"/>
            <a:ext cx="130729" cy="242782"/>
          </a:xfrm>
          <a:prstGeom prst="rect">
            <a:avLst/>
          </a:prstGeom>
        </p:spPr>
      </p:pic>
      <p:pic>
        <p:nvPicPr>
          <p:cNvPr id="33" name="図 32">
            <a:extLst>
              <a:ext uri="{FF2B5EF4-FFF2-40B4-BE49-F238E27FC236}">
                <a16:creationId xmlns:a16="http://schemas.microsoft.com/office/drawing/2014/main" id="{6B7592E3-9893-E3F3-A424-75F648F4EEBA}"/>
              </a:ext>
            </a:extLst>
          </p:cNvPr>
          <p:cNvPicPr>
            <a:picLocks noChangeAspect="1"/>
          </p:cNvPicPr>
          <p:nvPr/>
        </p:nvPicPr>
        <p:blipFill>
          <a:blip r:embed="rId4"/>
          <a:stretch>
            <a:fillRect/>
          </a:stretch>
        </p:blipFill>
        <p:spPr>
          <a:xfrm>
            <a:off x="2929092" y="2206997"/>
            <a:ext cx="130729" cy="242782"/>
          </a:xfrm>
          <a:prstGeom prst="rect">
            <a:avLst/>
          </a:prstGeom>
        </p:spPr>
      </p:pic>
      <p:pic>
        <p:nvPicPr>
          <p:cNvPr id="34" name="図 33">
            <a:extLst>
              <a:ext uri="{FF2B5EF4-FFF2-40B4-BE49-F238E27FC236}">
                <a16:creationId xmlns:a16="http://schemas.microsoft.com/office/drawing/2014/main" id="{65171FF0-743A-ABFA-7BF4-DC0C35F8EB23}"/>
              </a:ext>
            </a:extLst>
          </p:cNvPr>
          <p:cNvPicPr>
            <a:picLocks noChangeAspect="1"/>
          </p:cNvPicPr>
          <p:nvPr/>
        </p:nvPicPr>
        <p:blipFill>
          <a:blip r:embed="rId5"/>
          <a:stretch>
            <a:fillRect/>
          </a:stretch>
        </p:blipFill>
        <p:spPr>
          <a:xfrm>
            <a:off x="4974513" y="4478889"/>
            <a:ext cx="151570" cy="189463"/>
          </a:xfrm>
          <a:prstGeom prst="rect">
            <a:avLst/>
          </a:prstGeom>
        </p:spPr>
      </p:pic>
      <p:sp>
        <p:nvSpPr>
          <p:cNvPr id="3" name="円弧 2">
            <a:extLst>
              <a:ext uri="{FF2B5EF4-FFF2-40B4-BE49-F238E27FC236}">
                <a16:creationId xmlns:a16="http://schemas.microsoft.com/office/drawing/2014/main" id="{74B0A603-5689-A572-9FEF-3042F23A091A}"/>
              </a:ext>
            </a:extLst>
          </p:cNvPr>
          <p:cNvSpPr/>
          <p:nvPr/>
        </p:nvSpPr>
        <p:spPr>
          <a:xfrm rot="17220395" flipH="1">
            <a:off x="4183535" y="2736360"/>
            <a:ext cx="1080000" cy="1080000"/>
          </a:xfrm>
          <a:prstGeom prst="arc">
            <a:avLst>
              <a:gd name="adj1" fmla="val 15893377"/>
              <a:gd name="adj2" fmla="val 0"/>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sp>
        <p:nvSpPr>
          <p:cNvPr id="7" name="円弧 6">
            <a:extLst>
              <a:ext uri="{FF2B5EF4-FFF2-40B4-BE49-F238E27FC236}">
                <a16:creationId xmlns:a16="http://schemas.microsoft.com/office/drawing/2014/main" id="{03BAD3A1-F56C-4C74-1273-91CBF364C93C}"/>
              </a:ext>
            </a:extLst>
          </p:cNvPr>
          <p:cNvSpPr/>
          <p:nvPr/>
        </p:nvSpPr>
        <p:spPr>
          <a:xfrm rot="18757412">
            <a:off x="4150013" y="2968259"/>
            <a:ext cx="828000" cy="828000"/>
          </a:xfrm>
          <a:prstGeom prst="arc">
            <a:avLst>
              <a:gd name="adj1" fmla="val 16200000"/>
              <a:gd name="adj2" fmla="val 246364"/>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pic>
        <p:nvPicPr>
          <p:cNvPr id="13" name="図 12">
            <a:extLst>
              <a:ext uri="{FF2B5EF4-FFF2-40B4-BE49-F238E27FC236}">
                <a16:creationId xmlns:a16="http://schemas.microsoft.com/office/drawing/2014/main" id="{2C4B833B-3AA4-FFD8-D351-DF8788C4994A}"/>
              </a:ext>
            </a:extLst>
          </p:cNvPr>
          <p:cNvPicPr>
            <a:picLocks noChangeAspect="1"/>
          </p:cNvPicPr>
          <p:nvPr/>
        </p:nvPicPr>
        <p:blipFill>
          <a:blip r:embed="rId6"/>
          <a:stretch>
            <a:fillRect/>
          </a:stretch>
        </p:blipFill>
        <p:spPr>
          <a:xfrm>
            <a:off x="5011147" y="3269902"/>
            <a:ext cx="356246" cy="250130"/>
          </a:xfrm>
          <a:prstGeom prst="rect">
            <a:avLst/>
          </a:prstGeom>
        </p:spPr>
      </p:pic>
      <p:pic>
        <p:nvPicPr>
          <p:cNvPr id="14" name="図 13">
            <a:extLst>
              <a:ext uri="{FF2B5EF4-FFF2-40B4-BE49-F238E27FC236}">
                <a16:creationId xmlns:a16="http://schemas.microsoft.com/office/drawing/2014/main" id="{8FC13957-62A1-32FC-5C1B-A146EC16E025}"/>
              </a:ext>
            </a:extLst>
          </p:cNvPr>
          <p:cNvPicPr>
            <a:picLocks noChangeAspect="1"/>
          </p:cNvPicPr>
          <p:nvPr/>
        </p:nvPicPr>
        <p:blipFill>
          <a:blip r:embed="rId7"/>
          <a:stretch>
            <a:fillRect/>
          </a:stretch>
        </p:blipFill>
        <p:spPr>
          <a:xfrm>
            <a:off x="4273992" y="2737351"/>
            <a:ext cx="590362" cy="171617"/>
          </a:xfrm>
          <a:prstGeom prst="rect">
            <a:avLst/>
          </a:prstGeom>
        </p:spPr>
      </p:pic>
    </p:spTree>
    <p:extLst>
      <p:ext uri="{BB962C8B-B14F-4D97-AF65-F5344CB8AC3E}">
        <p14:creationId xmlns:p14="http://schemas.microsoft.com/office/powerpoint/2010/main" val="119702488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2AEED583-3A34-FC35-2F8B-5722685105BB}"/>
              </a:ext>
            </a:extLst>
          </p:cNvPr>
          <p:cNvSpPr>
            <a:spLocks noGrp="1"/>
          </p:cNvSpPr>
          <p:nvPr>
            <p:ph type="sldNum" sz="quarter" idx="12"/>
          </p:nvPr>
        </p:nvSpPr>
        <p:spPr/>
        <p:txBody>
          <a:bodyPr/>
          <a:lstStyle/>
          <a:p>
            <a:fld id="{48F63A3B-78C7-47BE-AE5E-E10140E04643}" type="slidenum">
              <a:rPr lang="en-US" smtClean="0"/>
              <a:pPr/>
              <a:t>39</a:t>
            </a:fld>
            <a:r>
              <a:rPr lang="en-US"/>
              <a:t>/n</a:t>
            </a:r>
            <a:endParaRPr lang="en-US" dirty="0"/>
          </a:p>
        </p:txBody>
      </p:sp>
      <p:sp>
        <p:nvSpPr>
          <p:cNvPr id="3" name="円/楕円 2">
            <a:extLst>
              <a:ext uri="{FF2B5EF4-FFF2-40B4-BE49-F238E27FC236}">
                <a16:creationId xmlns:a16="http://schemas.microsoft.com/office/drawing/2014/main" id="{B2799C05-C591-6081-D839-ABA462CD43FF}"/>
              </a:ext>
            </a:extLst>
          </p:cNvPr>
          <p:cNvSpPr/>
          <p:nvPr/>
        </p:nvSpPr>
        <p:spPr>
          <a:xfrm>
            <a:off x="4302000" y="3159000"/>
            <a:ext cx="540000" cy="540000"/>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cxnSp>
        <p:nvCxnSpPr>
          <p:cNvPr id="11" name="直線コネクタ 10">
            <a:extLst>
              <a:ext uri="{FF2B5EF4-FFF2-40B4-BE49-F238E27FC236}">
                <a16:creationId xmlns:a16="http://schemas.microsoft.com/office/drawing/2014/main" id="{7EC04736-292C-A2F1-7785-243158DE479F}"/>
              </a:ext>
            </a:extLst>
          </p:cNvPr>
          <p:cNvCxnSpPr/>
          <p:nvPr/>
        </p:nvCxnSpPr>
        <p:spPr>
          <a:xfrm>
            <a:off x="1527717" y="3429000"/>
            <a:ext cx="6088566" cy="0"/>
          </a:xfrm>
          <a:prstGeom prst="line">
            <a:avLst/>
          </a:prstGeom>
        </p:spPr>
        <p:style>
          <a:lnRef idx="1">
            <a:schemeClr val="dk1"/>
          </a:lnRef>
          <a:fillRef idx="0">
            <a:schemeClr val="dk1"/>
          </a:fillRef>
          <a:effectRef idx="0">
            <a:schemeClr val="dk1"/>
          </a:effectRef>
          <a:fontRef idx="minor">
            <a:schemeClr val="tx1"/>
          </a:fontRef>
        </p:style>
      </p:cxnSp>
      <p:sp>
        <p:nvSpPr>
          <p:cNvPr id="13" name="円/楕円 12">
            <a:extLst>
              <a:ext uri="{FF2B5EF4-FFF2-40B4-BE49-F238E27FC236}">
                <a16:creationId xmlns:a16="http://schemas.microsoft.com/office/drawing/2014/main" id="{CAD48E68-BF36-DC0B-B1F1-96D6A4DC8B61}"/>
              </a:ext>
            </a:extLst>
          </p:cNvPr>
          <p:cNvSpPr/>
          <p:nvPr/>
        </p:nvSpPr>
        <p:spPr>
          <a:xfrm>
            <a:off x="2896859" y="3375000"/>
            <a:ext cx="108000" cy="108000"/>
          </a:xfrm>
          <a:prstGeom prst="ellipse">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円/楕円 14">
            <a:extLst>
              <a:ext uri="{FF2B5EF4-FFF2-40B4-BE49-F238E27FC236}">
                <a16:creationId xmlns:a16="http://schemas.microsoft.com/office/drawing/2014/main" id="{5783A9DA-E902-6684-D00F-4F8E360E49B5}"/>
              </a:ext>
            </a:extLst>
          </p:cNvPr>
          <p:cNvSpPr/>
          <p:nvPr/>
        </p:nvSpPr>
        <p:spPr>
          <a:xfrm>
            <a:off x="6217343" y="3375000"/>
            <a:ext cx="108000" cy="108000"/>
          </a:xfrm>
          <a:prstGeom prst="ellipse">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7" name="直線コネクタ 16">
            <a:extLst>
              <a:ext uri="{FF2B5EF4-FFF2-40B4-BE49-F238E27FC236}">
                <a16:creationId xmlns:a16="http://schemas.microsoft.com/office/drawing/2014/main" id="{3F483634-EE03-17BF-4FC7-70827804D3AE}"/>
              </a:ext>
            </a:extLst>
          </p:cNvPr>
          <p:cNvCxnSpPr>
            <a:cxnSpLocks/>
          </p:cNvCxnSpPr>
          <p:nvPr/>
        </p:nvCxnSpPr>
        <p:spPr>
          <a:xfrm flipV="1">
            <a:off x="6261718" y="1123933"/>
            <a:ext cx="4691612" cy="2305067"/>
          </a:xfrm>
          <a:prstGeom prst="line">
            <a:avLst/>
          </a:prstGeom>
          <a:ln>
            <a:solidFill>
              <a:srgbClr val="FF0000"/>
            </a:solidFill>
          </a:ln>
        </p:spPr>
        <p:style>
          <a:lnRef idx="1">
            <a:schemeClr val="dk1"/>
          </a:lnRef>
          <a:fillRef idx="0">
            <a:schemeClr val="dk1"/>
          </a:fillRef>
          <a:effectRef idx="0">
            <a:schemeClr val="dk1"/>
          </a:effectRef>
          <a:fontRef idx="minor">
            <a:schemeClr val="tx1"/>
          </a:fontRef>
        </p:style>
      </p:cxnSp>
      <p:sp>
        <p:nvSpPr>
          <p:cNvPr id="18" name="円弧 17">
            <a:extLst>
              <a:ext uri="{FF2B5EF4-FFF2-40B4-BE49-F238E27FC236}">
                <a16:creationId xmlns:a16="http://schemas.microsoft.com/office/drawing/2014/main" id="{EF967A5F-AD7C-AD23-0420-24930A284529}"/>
              </a:ext>
            </a:extLst>
          </p:cNvPr>
          <p:cNvSpPr/>
          <p:nvPr/>
        </p:nvSpPr>
        <p:spPr>
          <a:xfrm rot="14637648">
            <a:off x="2991889" y="1695185"/>
            <a:ext cx="3623858" cy="3743215"/>
          </a:xfrm>
          <a:prstGeom prst="arc">
            <a:avLst>
              <a:gd name="adj1" fmla="val 16197600"/>
              <a:gd name="adj2" fmla="val 0"/>
            </a:avLst>
          </a:prstGeom>
          <a:noFill/>
          <a:ln>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cxnSp>
        <p:nvCxnSpPr>
          <p:cNvPr id="23" name="直線コネクタ 22">
            <a:extLst>
              <a:ext uri="{FF2B5EF4-FFF2-40B4-BE49-F238E27FC236}">
                <a16:creationId xmlns:a16="http://schemas.microsoft.com/office/drawing/2014/main" id="{EB3EE16F-8632-926A-18EB-931C1A878061}"/>
              </a:ext>
            </a:extLst>
          </p:cNvPr>
          <p:cNvCxnSpPr>
            <a:cxnSpLocks/>
          </p:cNvCxnSpPr>
          <p:nvPr/>
        </p:nvCxnSpPr>
        <p:spPr>
          <a:xfrm flipV="1">
            <a:off x="4002868" y="-362176"/>
            <a:ext cx="4691612" cy="2305067"/>
          </a:xfrm>
          <a:prstGeom prst="line">
            <a:avLst/>
          </a:prstGeom>
          <a:ln>
            <a:solidFill>
              <a:srgbClr val="FF0000"/>
            </a:solidFill>
          </a:ln>
        </p:spPr>
        <p:style>
          <a:lnRef idx="1">
            <a:schemeClr val="dk1"/>
          </a:lnRef>
          <a:fillRef idx="0">
            <a:schemeClr val="dk1"/>
          </a:fillRef>
          <a:effectRef idx="0">
            <a:schemeClr val="dk1"/>
          </a:effectRef>
          <a:fontRef idx="minor">
            <a:schemeClr val="tx1"/>
          </a:fontRef>
        </p:style>
      </p:cxnSp>
      <p:cxnSp>
        <p:nvCxnSpPr>
          <p:cNvPr id="24" name="直線コネクタ 23">
            <a:extLst>
              <a:ext uri="{FF2B5EF4-FFF2-40B4-BE49-F238E27FC236}">
                <a16:creationId xmlns:a16="http://schemas.microsoft.com/office/drawing/2014/main" id="{4EDF1AEA-D231-D523-191F-FC2BAAD6942E}"/>
              </a:ext>
            </a:extLst>
          </p:cNvPr>
          <p:cNvCxnSpPr>
            <a:cxnSpLocks/>
          </p:cNvCxnSpPr>
          <p:nvPr/>
        </p:nvCxnSpPr>
        <p:spPr>
          <a:xfrm>
            <a:off x="3111086" y="4363984"/>
            <a:ext cx="2087079" cy="3974190"/>
          </a:xfrm>
          <a:prstGeom prst="line">
            <a:avLst/>
          </a:prstGeom>
          <a:ln>
            <a:solidFill>
              <a:srgbClr val="FF0000"/>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4888360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角丸四角形 7">
            <a:extLst>
              <a:ext uri="{FF2B5EF4-FFF2-40B4-BE49-F238E27FC236}">
                <a16:creationId xmlns:a16="http://schemas.microsoft.com/office/drawing/2014/main" id="{E821BB35-7111-DB1D-127C-91571EAF1946}"/>
              </a:ext>
            </a:extLst>
          </p:cNvPr>
          <p:cNvSpPr/>
          <p:nvPr/>
        </p:nvSpPr>
        <p:spPr>
          <a:xfrm>
            <a:off x="4548467" y="1434547"/>
            <a:ext cx="3711388" cy="4283081"/>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3943350" cy="984738"/>
          </a:xfrm>
        </p:spPr>
        <p:txBody>
          <a:bodyPr>
            <a:normAutofit/>
          </a:bodyPr>
          <a:lstStyle/>
          <a:p>
            <a:r>
              <a:rPr lang="ja-JP" altLang="en-US"/>
              <a:t>目次</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594421"/>
            <a:ext cx="3943349" cy="4761925"/>
          </a:xfrm>
        </p:spPr>
        <p:txBody>
          <a:bodyPr numCol="1">
            <a:normAutofit/>
          </a:bodyPr>
          <a:lstStyle/>
          <a:p>
            <a:pPr>
              <a:lnSpc>
                <a:spcPct val="150000"/>
              </a:lnSpc>
            </a:pPr>
            <a:r>
              <a:rPr lang="ja-JP" altLang="en-US" sz="1800"/>
              <a:t>像を考えるための準備</a:t>
            </a:r>
            <a:endParaRPr lang="en-US" altLang="ja-JP" sz="1800" dirty="0"/>
          </a:p>
          <a:p>
            <a:pPr lvl="1">
              <a:lnSpc>
                <a:spcPct val="150000"/>
              </a:lnSpc>
            </a:pPr>
            <a:r>
              <a:rPr lang="ja-JP" altLang="en-US" sz="1500">
                <a:solidFill>
                  <a:schemeClr val="bg2">
                    <a:lumMod val="50000"/>
                  </a:schemeClr>
                </a:solidFill>
              </a:rPr>
              <a:t>シュバルツシルト計量</a:t>
            </a:r>
            <a:endParaRPr lang="en-US" altLang="ja-JP" sz="1500" dirty="0">
              <a:solidFill>
                <a:schemeClr val="bg2">
                  <a:lumMod val="50000"/>
                </a:schemeClr>
              </a:solidFill>
            </a:endParaRPr>
          </a:p>
          <a:p>
            <a:pPr lvl="1">
              <a:lnSpc>
                <a:spcPct val="150000"/>
              </a:lnSpc>
            </a:pPr>
            <a:r>
              <a:rPr lang="en-US" altLang="ja-JP" sz="1500" dirty="0">
                <a:solidFill>
                  <a:schemeClr val="bg2">
                    <a:lumMod val="50000"/>
                  </a:schemeClr>
                </a:solidFill>
              </a:rPr>
              <a:t>null</a:t>
            </a:r>
            <a:r>
              <a:rPr lang="ja-JP" altLang="en-US" sz="1500">
                <a:solidFill>
                  <a:schemeClr val="bg2">
                    <a:lumMod val="50000"/>
                  </a:schemeClr>
                </a:solidFill>
              </a:rPr>
              <a:t>測地線方程式</a:t>
            </a:r>
            <a:endParaRPr lang="en-US" altLang="ja-JP" sz="1500" dirty="0">
              <a:solidFill>
                <a:schemeClr val="bg2">
                  <a:lumMod val="50000"/>
                </a:schemeClr>
              </a:solidFill>
            </a:endParaRPr>
          </a:p>
          <a:p>
            <a:pPr lvl="1">
              <a:lnSpc>
                <a:spcPct val="150000"/>
              </a:lnSpc>
            </a:pPr>
            <a:r>
              <a:rPr lang="ja-JP" altLang="en-US" sz="1500">
                <a:solidFill>
                  <a:schemeClr val="bg2">
                    <a:lumMod val="50000"/>
                  </a:schemeClr>
                </a:solidFill>
              </a:rPr>
              <a:t>微分方程式の導出・解析</a:t>
            </a:r>
            <a:endParaRPr lang="en-US" altLang="ja-JP" sz="1500" dirty="0">
              <a:solidFill>
                <a:schemeClr val="bg2">
                  <a:lumMod val="50000"/>
                </a:schemeClr>
              </a:solidFill>
            </a:endParaRPr>
          </a:p>
          <a:p>
            <a:pPr lvl="1">
              <a:lnSpc>
                <a:spcPct val="150000"/>
              </a:lnSpc>
            </a:pPr>
            <a:endParaRPr lang="en-US" altLang="ja-JP" sz="1500" dirty="0"/>
          </a:p>
          <a:p>
            <a:pPr>
              <a:lnSpc>
                <a:spcPct val="150000"/>
              </a:lnSpc>
            </a:pPr>
            <a:r>
              <a:rPr lang="ja-JP" altLang="en-US" sz="1800"/>
              <a:t>薄い降着円盤の作る像</a:t>
            </a:r>
            <a:endParaRPr lang="en-US" altLang="ja-JP" sz="1800" dirty="0"/>
          </a:p>
          <a:p>
            <a:pPr lvl="1">
              <a:lnSpc>
                <a:spcPct val="150000"/>
              </a:lnSpc>
            </a:pPr>
            <a:r>
              <a:rPr lang="ja-JP" altLang="en-US" sz="1500">
                <a:solidFill>
                  <a:schemeClr val="bg2">
                    <a:lumMod val="50000"/>
                  </a:schemeClr>
                </a:solidFill>
              </a:rPr>
              <a:t>状況設定</a:t>
            </a:r>
            <a:endParaRPr lang="en-US" altLang="ja-JP" sz="1500" dirty="0">
              <a:solidFill>
                <a:schemeClr val="bg2">
                  <a:lumMod val="50000"/>
                </a:schemeClr>
              </a:solidFill>
            </a:endParaRPr>
          </a:p>
          <a:p>
            <a:pPr lvl="1">
              <a:lnSpc>
                <a:spcPct val="150000"/>
              </a:lnSpc>
            </a:pPr>
            <a:r>
              <a:rPr lang="ja-JP" altLang="en-US" sz="1500">
                <a:solidFill>
                  <a:schemeClr val="bg2">
                    <a:lumMod val="50000"/>
                  </a:schemeClr>
                </a:solidFill>
              </a:rPr>
              <a:t>直接観測者に届く光</a:t>
            </a:r>
            <a:endParaRPr lang="en-US" altLang="ja-JP" sz="1500" dirty="0">
              <a:solidFill>
                <a:schemeClr val="bg2">
                  <a:lumMod val="50000"/>
                </a:schemeClr>
              </a:solidFill>
            </a:endParaRPr>
          </a:p>
          <a:p>
            <a:pPr lvl="1">
              <a:lnSpc>
                <a:spcPct val="150000"/>
              </a:lnSpc>
            </a:pPr>
            <a:r>
              <a:rPr lang="en-US" altLang="ja-JP" sz="1500" dirty="0">
                <a:solidFill>
                  <a:schemeClr val="bg2">
                    <a:lumMod val="50000"/>
                  </a:schemeClr>
                </a:solidFill>
              </a:rPr>
              <a:t>BH</a:t>
            </a:r>
            <a:r>
              <a:rPr lang="ja-JP" altLang="en-US" sz="1500">
                <a:solidFill>
                  <a:schemeClr val="bg2">
                    <a:lumMod val="50000"/>
                  </a:schemeClr>
                </a:solidFill>
              </a:rPr>
              <a:t>を周回して観測者に届く光</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4</a:t>
            </a:fld>
            <a:r>
              <a:rPr lang="en-US" dirty="0"/>
              <a:t>/n</a:t>
            </a:r>
          </a:p>
        </p:txBody>
      </p:sp>
      <p:sp>
        <p:nvSpPr>
          <p:cNvPr id="5" name="タイトル 1">
            <a:extLst>
              <a:ext uri="{FF2B5EF4-FFF2-40B4-BE49-F238E27FC236}">
                <a16:creationId xmlns:a16="http://schemas.microsoft.com/office/drawing/2014/main" id="{657F48F7-2C80-4889-0ED7-04290161FD6B}"/>
              </a:ext>
            </a:extLst>
          </p:cNvPr>
          <p:cNvSpPr txBox="1">
            <a:spLocks/>
          </p:cNvSpPr>
          <p:nvPr/>
        </p:nvSpPr>
        <p:spPr>
          <a:xfrm>
            <a:off x="5543549" y="1594422"/>
            <a:ext cx="1721224" cy="461102"/>
          </a:xfrm>
          <a:prstGeom prst="rect">
            <a:avLst/>
          </a:prstGeom>
        </p:spPr>
        <p:txBody>
          <a:bodyPr vert="horz" lIns="91440" tIns="45720" rIns="91440" bIns="45720" rtlCol="0" anchor="ctr">
            <a:normAutofit/>
          </a:bodyPr>
          <a:lstStyle>
            <a:lvl1pPr algn="l" defTabSz="685800" rtl="0" eaLnBrk="1" latinLnBrk="0" hangingPunct="1">
              <a:lnSpc>
                <a:spcPct val="90000"/>
              </a:lnSpc>
              <a:spcBef>
                <a:spcPct val="0"/>
              </a:spcBef>
              <a:buNone/>
              <a:defRPr kumimoji="1" sz="3300" kern="1200">
                <a:solidFill>
                  <a:schemeClr val="tx1"/>
                </a:solidFill>
                <a:latin typeface="Hiragino Kaku Gothic Std W8" panose="020B0800000000000000" pitchFamily="34" charset="-128"/>
                <a:ea typeface="Hiragino Kaku Gothic Std W8" panose="020B0800000000000000" pitchFamily="34" charset="-128"/>
                <a:cs typeface="+mj-cs"/>
              </a:defRPr>
            </a:lvl1pPr>
          </a:lstStyle>
          <a:p>
            <a:r>
              <a:rPr lang="ja-JP" altLang="en-US" sz="2400">
                <a:solidFill>
                  <a:sysClr val="windowText" lastClr="000000"/>
                </a:solidFill>
              </a:rPr>
              <a:t>理論の流れ</a:t>
            </a:r>
          </a:p>
        </p:txBody>
      </p:sp>
      <p:sp>
        <p:nvSpPr>
          <p:cNvPr id="6" name="コンテンツ プレースホルダー 2">
            <a:extLst>
              <a:ext uri="{FF2B5EF4-FFF2-40B4-BE49-F238E27FC236}">
                <a16:creationId xmlns:a16="http://schemas.microsoft.com/office/drawing/2014/main" id="{1B218685-74E9-AD01-71A1-4BF2A975E38B}"/>
              </a:ext>
            </a:extLst>
          </p:cNvPr>
          <p:cNvSpPr txBox="1">
            <a:spLocks/>
          </p:cNvSpPr>
          <p:nvPr/>
        </p:nvSpPr>
        <p:spPr>
          <a:xfrm>
            <a:off x="4706471" y="2316714"/>
            <a:ext cx="3415553" cy="3767411"/>
          </a:xfrm>
          <a:prstGeom prst="rect">
            <a:avLst/>
          </a:prstGeom>
        </p:spPr>
        <p:txBody>
          <a:bodyPr vert="horz" lIns="91440" tIns="45720" rIns="91440" bIns="45720" numCol="1"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eaLnBrk="0">
              <a:lnSpc>
                <a:spcPct val="150000"/>
              </a:lnSpc>
              <a:spcBef>
                <a:spcPts val="0"/>
              </a:spcBef>
              <a:buNone/>
            </a:pPr>
            <a:r>
              <a:rPr lang="ja-JP" altLang="en-US" sz="1800">
                <a:solidFill>
                  <a:schemeClr val="accent1"/>
                </a:solidFill>
              </a:rPr>
              <a:t>計算の準備</a:t>
            </a:r>
            <a:endParaRPr lang="en-US" altLang="ja-JP" sz="1800" dirty="0">
              <a:solidFill>
                <a:schemeClr val="accent1"/>
              </a:solidFill>
            </a:endParaRPr>
          </a:p>
          <a:p>
            <a:pPr marL="0" indent="0" algn="ctr" eaLnBrk="0">
              <a:lnSpc>
                <a:spcPct val="150000"/>
              </a:lnSpc>
              <a:spcBef>
                <a:spcPts val="0"/>
              </a:spcBef>
              <a:buNone/>
            </a:pPr>
            <a:r>
              <a:rPr lang="en-US" altLang="ja-JP" sz="1500" dirty="0"/>
              <a:t>null</a:t>
            </a:r>
            <a:r>
              <a:rPr lang="ja-JP" altLang="en-US" sz="1500"/>
              <a:t>測地線方程式から光の軌道を</a:t>
            </a:r>
            <a:endParaRPr lang="en-US" altLang="ja-JP" sz="1500" dirty="0"/>
          </a:p>
          <a:p>
            <a:pPr marL="0" indent="0" algn="ctr" eaLnBrk="0">
              <a:lnSpc>
                <a:spcPct val="150000"/>
              </a:lnSpc>
              <a:spcBef>
                <a:spcPts val="0"/>
              </a:spcBef>
              <a:buNone/>
            </a:pPr>
            <a:r>
              <a:rPr lang="ja-JP" altLang="en-US" sz="1500"/>
              <a:t>表す式を導出し、解析する。</a:t>
            </a:r>
            <a:endParaRPr lang="en-US" altLang="ja-JP" sz="1500" dirty="0"/>
          </a:p>
          <a:p>
            <a:pPr marL="0" indent="0" algn="ctr" eaLnBrk="0">
              <a:lnSpc>
                <a:spcPct val="150000"/>
              </a:lnSpc>
              <a:spcBef>
                <a:spcPts val="0"/>
              </a:spcBef>
              <a:buNone/>
            </a:pPr>
            <a:r>
              <a:rPr lang="ja-JP" altLang="en-US" sz="1600"/>
              <a:t>↓</a:t>
            </a:r>
            <a:endParaRPr lang="en-US" altLang="ja-JP" sz="1500" dirty="0"/>
          </a:p>
          <a:p>
            <a:pPr marL="0" indent="0" algn="ctr" eaLnBrk="0">
              <a:lnSpc>
                <a:spcPct val="150000"/>
              </a:lnSpc>
              <a:spcBef>
                <a:spcPts val="0"/>
              </a:spcBef>
              <a:buNone/>
            </a:pPr>
            <a:r>
              <a:rPr lang="ja-JP" altLang="en-US" sz="1800">
                <a:solidFill>
                  <a:schemeClr val="accent1"/>
                </a:solidFill>
              </a:rPr>
              <a:t>降着円盤から放たれて観測者に</a:t>
            </a:r>
            <a:endParaRPr lang="en-US" altLang="ja-JP" sz="1800" dirty="0">
              <a:solidFill>
                <a:schemeClr val="accent1"/>
              </a:solidFill>
            </a:endParaRPr>
          </a:p>
          <a:p>
            <a:pPr marL="0" indent="0" algn="ctr" eaLnBrk="0">
              <a:lnSpc>
                <a:spcPct val="150000"/>
              </a:lnSpc>
              <a:spcBef>
                <a:spcPts val="0"/>
              </a:spcBef>
              <a:buNone/>
            </a:pPr>
            <a:r>
              <a:rPr lang="ja-JP" altLang="en-US" sz="1800">
                <a:solidFill>
                  <a:schemeClr val="accent1"/>
                </a:solidFill>
              </a:rPr>
              <a:t>届く光の特定</a:t>
            </a:r>
            <a:endParaRPr lang="en-US" altLang="ja-JP" sz="1800" dirty="0">
              <a:solidFill>
                <a:schemeClr val="accent1"/>
              </a:solidFill>
            </a:endParaRPr>
          </a:p>
          <a:p>
            <a:pPr marL="0" indent="0" algn="ctr" eaLnBrk="0">
              <a:lnSpc>
                <a:spcPct val="150000"/>
              </a:lnSpc>
              <a:spcBef>
                <a:spcPts val="0"/>
              </a:spcBef>
              <a:buNone/>
            </a:pPr>
            <a:r>
              <a:rPr lang="ja-JP" altLang="en-US" sz="1500"/>
              <a:t>降着円盤から観測者に届く光を</a:t>
            </a:r>
            <a:endParaRPr lang="en-US" altLang="ja-JP" sz="1500" dirty="0"/>
          </a:p>
          <a:p>
            <a:pPr marL="0" indent="0" algn="ctr" eaLnBrk="0">
              <a:lnSpc>
                <a:spcPct val="150000"/>
              </a:lnSpc>
              <a:spcBef>
                <a:spcPts val="0"/>
              </a:spcBef>
              <a:buNone/>
            </a:pPr>
            <a:r>
              <a:rPr lang="ja-JP" altLang="en-US" sz="1500"/>
              <a:t>特定し、見え方を予測する。</a:t>
            </a:r>
            <a:endParaRPr lang="en-US" altLang="ja-JP" sz="1500" dirty="0"/>
          </a:p>
          <a:p>
            <a:pPr algn="ctr">
              <a:lnSpc>
                <a:spcPct val="150000"/>
              </a:lnSpc>
            </a:pPr>
            <a:endParaRPr lang="en-US" altLang="ja-JP" sz="1500" dirty="0">
              <a:solidFill>
                <a:schemeClr val="bg2">
                  <a:lumMod val="50000"/>
                </a:schemeClr>
              </a:solidFill>
            </a:endParaRPr>
          </a:p>
        </p:txBody>
      </p:sp>
      <p:cxnSp>
        <p:nvCxnSpPr>
          <p:cNvPr id="12" name="直線コネクタ 11">
            <a:extLst>
              <a:ext uri="{FF2B5EF4-FFF2-40B4-BE49-F238E27FC236}">
                <a16:creationId xmlns:a16="http://schemas.microsoft.com/office/drawing/2014/main" id="{ACD293B8-6B24-5231-63DF-C2C1C1B1C341}"/>
              </a:ext>
            </a:extLst>
          </p:cNvPr>
          <p:cNvCxnSpPr>
            <a:cxnSpLocks/>
          </p:cNvCxnSpPr>
          <p:nvPr/>
        </p:nvCxnSpPr>
        <p:spPr>
          <a:xfrm>
            <a:off x="4992221" y="2055524"/>
            <a:ext cx="2823882"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8409697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F61A4103-1143-47BD-FDD5-D06AB81F3967}"/>
              </a:ext>
            </a:extLst>
          </p:cNvPr>
          <p:cNvSpPr/>
          <p:nvPr/>
        </p:nvSpPr>
        <p:spPr>
          <a:xfrm>
            <a:off x="0" y="0"/>
            <a:ext cx="9144000" cy="685800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09464A9F-DC19-9CAD-C3FE-B4957F307D5E}"/>
              </a:ext>
            </a:extLst>
          </p:cNvPr>
          <p:cNvSpPr>
            <a:spLocks noGrp="1"/>
          </p:cNvSpPr>
          <p:nvPr>
            <p:ph type="title"/>
          </p:nvPr>
        </p:nvSpPr>
        <p:spPr/>
        <p:txBody>
          <a:bodyPr anchor="b"/>
          <a:lstStyle/>
          <a:p>
            <a:r>
              <a:rPr lang="ja-JP" altLang="en-US"/>
              <a:t>像を考えるための準備</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テキスト プレースホルダー 2">
            <a:extLst>
              <a:ext uri="{FF2B5EF4-FFF2-40B4-BE49-F238E27FC236}">
                <a16:creationId xmlns:a16="http://schemas.microsoft.com/office/drawing/2014/main" id="{B5AAE497-2E95-EDBE-9C01-258962D4856E}"/>
              </a:ext>
            </a:extLst>
          </p:cNvPr>
          <p:cNvSpPr>
            <a:spLocks noGrp="1"/>
          </p:cNvSpPr>
          <p:nvPr>
            <p:ph type="body" idx="1"/>
          </p:nvPr>
        </p:nvSpPr>
        <p:spPr/>
        <p:txBody>
          <a:bodyPr/>
          <a:lstStyle/>
          <a:p>
            <a:pPr marL="0" indent="0">
              <a:buNone/>
            </a:pPr>
            <a:r>
              <a:rPr lang="ja-JP" altLang="en-US" sz="1800">
                <a:latin typeface="Hiragino Kaku Gothic Std W8" panose="020B0800000000000000" pitchFamily="34" charset="-128"/>
                <a:ea typeface="Hiragino Kaku Gothic Std W8" panose="020B0800000000000000" pitchFamily="34" charset="-128"/>
              </a:rPr>
              <a:t>注意：</a:t>
            </a:r>
            <a:endParaRPr lang="en-US" altLang="ja-JP" sz="1800" dirty="0">
              <a:latin typeface="Hiragino Kaku Gothic Std W8" panose="020B0800000000000000" pitchFamily="34" charset="-128"/>
              <a:ea typeface="Hiragino Kaku Gothic Std W8" panose="020B0800000000000000" pitchFamily="34" charset="-128"/>
            </a:endParaRPr>
          </a:p>
          <a:p>
            <a:pPr marL="0" indent="0">
              <a:buNone/>
            </a:pPr>
            <a:r>
              <a:rPr lang="ja-JP" altLang="en-US" sz="1800">
                <a:latin typeface="Hiragino Kaku Gothic Std W8" panose="020B0800000000000000" pitchFamily="34" charset="-128"/>
                <a:ea typeface="Hiragino Kaku Gothic Std W8" panose="020B0800000000000000" pitchFamily="34" charset="-128"/>
              </a:rPr>
              <a:t>以降の数式では、重力定数</a:t>
            </a:r>
            <a:r>
              <a:rPr lang="en-US" altLang="ja-JP" sz="1800" dirty="0">
                <a:latin typeface="Hiragino Kaku Gothic Std W8" panose="020B0800000000000000" pitchFamily="34" charset="-128"/>
                <a:ea typeface="Hiragino Kaku Gothic Std W8" panose="020B0800000000000000" pitchFamily="34" charset="-128"/>
              </a:rPr>
              <a:t> G</a:t>
            </a:r>
            <a:r>
              <a:rPr lang="en-US" altLang="ja-JP" dirty="0">
                <a:latin typeface="Hiragino Kaku Gothic Std W8" panose="020B0800000000000000" pitchFamily="34" charset="-128"/>
                <a:ea typeface="Hiragino Kaku Gothic Std W8" panose="020B0800000000000000" pitchFamily="34" charset="-128"/>
              </a:rPr>
              <a:t> </a:t>
            </a:r>
            <a:r>
              <a:rPr lang="ja-JP" altLang="en-US">
                <a:latin typeface="Hiragino Kaku Gothic Std W8" panose="020B0800000000000000" pitchFamily="34" charset="-128"/>
                <a:ea typeface="Hiragino Kaku Gothic Std W8" panose="020B0800000000000000" pitchFamily="34" charset="-128"/>
              </a:rPr>
              <a:t>、</a:t>
            </a:r>
            <a:r>
              <a:rPr lang="ja-JP" altLang="en-US" sz="1800">
                <a:latin typeface="Hiragino Kaku Gothic Std W8" panose="020B0800000000000000" pitchFamily="34" charset="-128"/>
                <a:ea typeface="Hiragino Kaku Gothic Std W8" panose="020B0800000000000000" pitchFamily="34" charset="-128"/>
              </a:rPr>
              <a:t>光速度</a:t>
            </a:r>
            <a:r>
              <a:rPr lang="en-US" altLang="ja-JP" sz="1800" dirty="0">
                <a:latin typeface="Hiragino Kaku Gothic Std W8" panose="020B0800000000000000" pitchFamily="34" charset="-128"/>
                <a:ea typeface="Hiragino Kaku Gothic Std W8" panose="020B0800000000000000" pitchFamily="34" charset="-128"/>
              </a:rPr>
              <a:t> c </a:t>
            </a:r>
            <a:r>
              <a:rPr lang="ja-JP" altLang="en-US" sz="1800">
                <a:latin typeface="Hiragino Kaku Gothic Std W8" panose="020B0800000000000000" pitchFamily="34" charset="-128"/>
                <a:ea typeface="Hiragino Kaku Gothic Std W8" panose="020B0800000000000000" pitchFamily="34" charset="-128"/>
              </a:rPr>
              <a:t>を</a:t>
            </a:r>
            <a:r>
              <a:rPr lang="en-US" altLang="ja-JP" sz="1800" dirty="0">
                <a:latin typeface="Hiragino Kaku Gothic Std W8" panose="020B0800000000000000" pitchFamily="34" charset="-128"/>
                <a:ea typeface="Hiragino Kaku Gothic Std W8" panose="020B0800000000000000" pitchFamily="34" charset="-128"/>
              </a:rPr>
              <a:t> 1 </a:t>
            </a:r>
            <a:r>
              <a:rPr lang="ja-JP" altLang="en-US" sz="1800">
                <a:latin typeface="Hiragino Kaku Gothic Std W8" panose="020B0800000000000000" pitchFamily="34" charset="-128"/>
                <a:ea typeface="Hiragino Kaku Gothic Std W8" panose="020B0800000000000000" pitchFamily="34" charset="-128"/>
              </a:rPr>
              <a:t>とした単位系を用いる。</a:t>
            </a:r>
            <a:endParaRPr lang="en-US" altLang="ja-JP" sz="1800" dirty="0">
              <a:latin typeface="Hiragino Kaku Gothic Std W8" panose="020B0800000000000000" pitchFamily="34" charset="-128"/>
              <a:ea typeface="Hiragino Kaku Gothic Std W8" panose="020B0800000000000000" pitchFamily="34" charset="-128"/>
            </a:endParaRPr>
          </a:p>
          <a:p>
            <a:pPr marL="0" indent="0">
              <a:buNone/>
            </a:pPr>
            <a:r>
              <a:rPr lang="ja-JP" altLang="en-US"/>
              <a:t>「</a:t>
            </a:r>
            <a:r>
              <a:rPr lang="en-US" altLang="ja-JP" dirty="0"/>
              <a:t>BH</a:t>
            </a:r>
            <a:r>
              <a:rPr lang="ja-JP" altLang="en-US"/>
              <a:t>」は「ブラックホール」を意味する。</a:t>
            </a:r>
            <a:endParaRPr lang="en-US" altLang="ja-JP" sz="1800" dirty="0">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FDBA5218-EB3B-11FF-0581-CAFD9057D40D}"/>
              </a:ext>
            </a:extLst>
          </p:cNvPr>
          <p:cNvSpPr>
            <a:spLocks noGrp="1"/>
          </p:cNvSpPr>
          <p:nvPr>
            <p:ph type="sldNum" sz="quarter" idx="12"/>
          </p:nvPr>
        </p:nvSpPr>
        <p:spPr/>
        <p:txBody>
          <a:bodyPr/>
          <a:lstStyle/>
          <a:p>
            <a:fld id="{48F63A3B-78C7-47BE-AE5E-E10140E04643}" type="slidenum">
              <a:rPr lang="en-US" smtClean="0"/>
              <a:t>5</a:t>
            </a:fld>
            <a:r>
              <a:rPr lang="en-US"/>
              <a:t>/n</a:t>
            </a:r>
            <a:endParaRPr lang="en-US" dirty="0"/>
          </a:p>
        </p:txBody>
      </p:sp>
    </p:spTree>
    <p:extLst>
      <p:ext uri="{BB962C8B-B14F-4D97-AF65-F5344CB8AC3E}">
        <p14:creationId xmlns:p14="http://schemas.microsoft.com/office/powerpoint/2010/main" val="20615626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光の軌道を計算するのに必要な知識</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endParaRPr lang="en-US" altLang="ja-JP" sz="1800" dirty="0"/>
          </a:p>
          <a:p>
            <a:pPr marL="0" indent="0" eaLnBrk="0">
              <a:lnSpc>
                <a:spcPct val="150000"/>
              </a:lnSpc>
              <a:spcBef>
                <a:spcPts val="0"/>
              </a:spcBef>
              <a:buNone/>
            </a:pPr>
            <a:r>
              <a:rPr lang="en-US" altLang="ja-JP" sz="1800" dirty="0"/>
              <a:t>BH</a:t>
            </a:r>
            <a:r>
              <a:rPr lang="ja-JP" altLang="en-US" sz="1800"/>
              <a:t>によって歪んだ時空での光の軌道を計算するには以下を知っておく必要がある。</a:t>
            </a:r>
            <a:endParaRPr lang="en-US" altLang="ja-JP" sz="1800" dirty="0"/>
          </a:p>
          <a:p>
            <a:pPr marL="0" indent="0" eaLnBrk="0">
              <a:lnSpc>
                <a:spcPct val="150000"/>
              </a:lnSpc>
              <a:spcBef>
                <a:spcPts val="0"/>
              </a:spcBef>
              <a:buNone/>
            </a:pPr>
            <a:endParaRPr lang="en-US" altLang="ja-JP" sz="1800" dirty="0"/>
          </a:p>
          <a:p>
            <a:pPr marL="342900" indent="-342900" eaLnBrk="0">
              <a:lnSpc>
                <a:spcPct val="150000"/>
              </a:lnSpc>
              <a:spcBef>
                <a:spcPts val="0"/>
              </a:spcBef>
              <a:buAutoNum type="arabicParenBoth"/>
            </a:pPr>
            <a:r>
              <a:rPr lang="ja-JP" altLang="en-US" sz="1800">
                <a:solidFill>
                  <a:srgbClr val="C00000"/>
                </a:solidFill>
              </a:rPr>
              <a:t>　</a:t>
            </a:r>
            <a:r>
              <a:rPr lang="en-US" altLang="ja-JP" sz="1800" dirty="0">
                <a:solidFill>
                  <a:srgbClr val="C00000"/>
                </a:solidFill>
              </a:rPr>
              <a:t>BH</a:t>
            </a:r>
            <a:r>
              <a:rPr lang="ja-JP" altLang="en-US" sz="1800">
                <a:solidFill>
                  <a:srgbClr val="C00000"/>
                </a:solidFill>
              </a:rPr>
              <a:t>が作る時空の具体的な形（シュバルツシルト計量）</a:t>
            </a:r>
            <a:endParaRPr lang="en-US" altLang="ja-JP" sz="1800" dirty="0">
              <a:solidFill>
                <a:srgbClr val="C00000"/>
              </a:solidFill>
            </a:endParaRPr>
          </a:p>
          <a:p>
            <a:pPr marL="342900" lvl="1" indent="0" eaLnBrk="0">
              <a:lnSpc>
                <a:spcPct val="150000"/>
              </a:lnSpc>
              <a:spcBef>
                <a:spcPts val="0"/>
              </a:spcBef>
              <a:buNone/>
            </a:pPr>
            <a:r>
              <a:rPr lang="ja-JP" altLang="en-US" sz="1500"/>
              <a:t>相対論では「計量」という量によって内積や距離が定義され、時空が決定される。</a:t>
            </a:r>
            <a:endParaRPr lang="en-US" altLang="ja-JP" sz="1500" dirty="0"/>
          </a:p>
          <a:p>
            <a:pPr marL="342900" lvl="1" indent="0" eaLnBrk="0">
              <a:lnSpc>
                <a:spcPct val="150000"/>
              </a:lnSpc>
              <a:spcBef>
                <a:spcPts val="0"/>
              </a:spcBef>
              <a:buNone/>
            </a:pPr>
            <a:r>
              <a:rPr lang="ja-JP" altLang="en-US" sz="1500"/>
              <a:t>今回は</a:t>
            </a:r>
            <a:r>
              <a:rPr lang="en-US" altLang="ja-JP" sz="1500" dirty="0"/>
              <a:t>BH</a:t>
            </a:r>
            <a:r>
              <a:rPr lang="ja-JP" altLang="en-US" sz="1500"/>
              <a:t>が作るとされる、シュバルツシルト計量を用いて議論を進める。</a:t>
            </a:r>
            <a:endParaRPr lang="en-US" altLang="ja-JP" sz="1500" dirty="0"/>
          </a:p>
          <a:p>
            <a:pPr marL="342900" lvl="1" indent="0" eaLnBrk="0">
              <a:lnSpc>
                <a:spcPct val="150000"/>
              </a:lnSpc>
              <a:spcBef>
                <a:spcPts val="0"/>
              </a:spcBef>
              <a:buNone/>
            </a:pPr>
            <a:endParaRPr lang="en-US" altLang="ja-JP" sz="1500" dirty="0">
              <a:solidFill>
                <a:srgbClr val="C00000"/>
              </a:solidFill>
            </a:endParaRPr>
          </a:p>
          <a:p>
            <a:pPr marL="342900" indent="-342900" eaLnBrk="0">
              <a:lnSpc>
                <a:spcPct val="150000"/>
              </a:lnSpc>
              <a:spcBef>
                <a:spcPts val="0"/>
              </a:spcBef>
              <a:buFont typeface="Arial" panose="020B0604020202020204" pitchFamily="34" charset="0"/>
              <a:buAutoNum type="arabicParenBoth"/>
            </a:pPr>
            <a:r>
              <a:rPr lang="ja-JP" altLang="en-US" sz="1800">
                <a:solidFill>
                  <a:srgbClr val="C00000"/>
                </a:solidFill>
              </a:rPr>
              <a:t>　曲がった時空上での光の動き（</a:t>
            </a:r>
            <a:r>
              <a:rPr lang="en-US" altLang="ja-JP" sz="1800" dirty="0">
                <a:solidFill>
                  <a:srgbClr val="C00000"/>
                </a:solidFill>
              </a:rPr>
              <a:t>null</a:t>
            </a:r>
            <a:r>
              <a:rPr lang="ja-JP" altLang="en-US" sz="1800">
                <a:solidFill>
                  <a:srgbClr val="C00000"/>
                </a:solidFill>
              </a:rPr>
              <a:t>測地線方程式）</a:t>
            </a:r>
            <a:endParaRPr lang="en-US" altLang="ja-JP" sz="1800" dirty="0">
              <a:solidFill>
                <a:srgbClr val="C00000"/>
              </a:solidFill>
            </a:endParaRPr>
          </a:p>
          <a:p>
            <a:pPr marL="342900" lvl="1" indent="0" eaLnBrk="0">
              <a:lnSpc>
                <a:spcPct val="150000"/>
              </a:lnSpc>
              <a:spcBef>
                <a:spcPts val="0"/>
              </a:spcBef>
              <a:buNone/>
            </a:pPr>
            <a:r>
              <a:rPr lang="ja-JP" altLang="en-US" sz="1500"/>
              <a:t>曲がった時空上で物体がとる軌道を「測地線」と呼び、これを表す方程式が「測地線方程式」である。一般に、光の軌道を表す方程式を</a:t>
            </a:r>
            <a:r>
              <a:rPr lang="en-US" altLang="ja-JP" sz="1500" dirty="0"/>
              <a:t>null</a:t>
            </a:r>
            <a:r>
              <a:rPr lang="ja-JP" altLang="en-US" sz="1500"/>
              <a:t>測地線方程式と呼ぶ。</a:t>
            </a:r>
            <a:endParaRPr lang="en-US" altLang="ja-JP" sz="15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6</a:t>
            </a:fld>
            <a:r>
              <a:rPr lang="en-US"/>
              <a:t>/n</a:t>
            </a:r>
            <a:endParaRPr lang="en-US" dirty="0"/>
          </a:p>
        </p:txBody>
      </p:sp>
    </p:spTree>
    <p:extLst>
      <p:ext uri="{BB962C8B-B14F-4D97-AF65-F5344CB8AC3E}">
        <p14:creationId xmlns:p14="http://schemas.microsoft.com/office/powerpoint/2010/main" val="11411582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シュバルツシルト時空</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endParaRPr lang="en-US" altLang="ja-JP" sz="1800" dirty="0">
              <a:solidFill>
                <a:srgbClr val="C00000"/>
              </a:solidFill>
            </a:endParaRPr>
          </a:p>
          <a:p>
            <a:pPr marL="0" indent="0" eaLnBrk="0">
              <a:lnSpc>
                <a:spcPct val="150000"/>
              </a:lnSpc>
              <a:spcBef>
                <a:spcPts val="0"/>
              </a:spcBef>
              <a:buNone/>
            </a:pPr>
            <a:r>
              <a:rPr lang="en-US" altLang="ja-JP" sz="1800" dirty="0">
                <a:solidFill>
                  <a:srgbClr val="C00000"/>
                </a:solidFill>
              </a:rPr>
              <a:t>(1)</a:t>
            </a:r>
            <a:r>
              <a:rPr lang="ja-JP" altLang="en-US" sz="1800">
                <a:solidFill>
                  <a:srgbClr val="C00000"/>
                </a:solidFill>
              </a:rPr>
              <a:t>　シュバルツシルト計量　</a:t>
            </a:r>
            <a:r>
              <a:rPr lang="ja-JP" altLang="en-US" sz="1800"/>
              <a:t>は以下のように書ける</a:t>
            </a:r>
            <a:endParaRPr lang="en-US" altLang="ja-JP" sz="1800" dirty="0"/>
          </a:p>
          <a:p>
            <a:pPr marL="0" indent="0">
              <a:lnSpc>
                <a:spcPct val="100000"/>
              </a:lnSpc>
              <a:buNone/>
            </a:pPr>
            <a:endParaRPr lang="en-US" altLang="ja-JP" sz="1800" dirty="0"/>
          </a:p>
          <a:p>
            <a:pPr marL="0" indent="0">
              <a:lnSpc>
                <a:spcPct val="100000"/>
              </a:lnSpc>
              <a:buNone/>
            </a:pPr>
            <a:endParaRPr lang="en-US" altLang="ja-JP" sz="1800" dirty="0"/>
          </a:p>
          <a:p>
            <a:pPr marL="0" indent="0">
              <a:lnSpc>
                <a:spcPct val="100000"/>
              </a:lnSpc>
              <a:buNone/>
            </a:pPr>
            <a:endParaRPr lang="en-US" altLang="ja-JP" sz="1800" dirty="0"/>
          </a:p>
          <a:p>
            <a:pPr marL="0" indent="0">
              <a:lnSpc>
                <a:spcPct val="100000"/>
              </a:lnSpc>
              <a:buNone/>
            </a:pPr>
            <a:r>
              <a:rPr lang="ja-JP" altLang="en-US" sz="1800"/>
              <a:t>この時空は、以下</a:t>
            </a:r>
            <a:r>
              <a:rPr lang="en-US" altLang="ja-JP" sz="1800" dirty="0"/>
              <a:t>2</a:t>
            </a:r>
            <a:r>
              <a:rPr lang="ja-JP" altLang="en-US" sz="1800"/>
              <a:t>つの性質をもっている</a:t>
            </a:r>
            <a:endParaRPr lang="en-US" altLang="ja-JP" sz="1800" dirty="0"/>
          </a:p>
          <a:p>
            <a:pPr marL="0" indent="0">
              <a:lnSpc>
                <a:spcPct val="100000"/>
              </a:lnSpc>
              <a:buNone/>
            </a:pPr>
            <a:r>
              <a:rPr kumimoji="1" lang="ja-JP" altLang="en-US" sz="1800">
                <a:latin typeface="Hiragino Kaku Gothic Std W8" panose="020B0800000000000000" pitchFamily="34" charset="-128"/>
                <a:ea typeface="Hiragino Kaku Gothic Std W8" panose="020B0800000000000000" pitchFamily="34" charset="-128"/>
              </a:rPr>
              <a:t>・</a:t>
            </a:r>
            <a:r>
              <a:rPr kumimoji="1" lang="ja-JP" altLang="en-US" sz="1800">
                <a:solidFill>
                  <a:schemeClr val="tx2">
                    <a:lumMod val="75000"/>
                    <a:lumOff val="25000"/>
                  </a:schemeClr>
                </a:solidFill>
                <a:latin typeface="Hiragino Kaku Gothic Std W8" panose="020B0800000000000000" pitchFamily="34" charset="-128"/>
                <a:ea typeface="Hiragino Kaku Gothic Std W8" panose="020B0800000000000000" pitchFamily="34" charset="-128"/>
              </a:rPr>
              <a:t>時間に依存しない</a:t>
            </a:r>
            <a:endParaRPr kumimoji="1" lang="en-US" altLang="ja-JP" sz="1800" dirty="0">
              <a:solidFill>
                <a:schemeClr val="tx2">
                  <a:lumMod val="75000"/>
                  <a:lumOff val="25000"/>
                </a:schemeClr>
              </a:solidFill>
              <a:latin typeface="Hiragino Kaku Gothic Std W8" panose="020B0800000000000000" pitchFamily="34" charset="-128"/>
              <a:ea typeface="Hiragino Kaku Gothic Std W8" panose="020B0800000000000000" pitchFamily="34" charset="-128"/>
            </a:endParaRPr>
          </a:p>
          <a:p>
            <a:pPr marL="0" indent="0">
              <a:lnSpc>
                <a:spcPct val="100000"/>
              </a:lnSpc>
              <a:buNone/>
            </a:pPr>
            <a:r>
              <a:rPr lang="ja-JP" altLang="en-US" sz="1800"/>
              <a:t>・</a:t>
            </a:r>
            <a:r>
              <a:rPr lang="ja-JP" altLang="en-US" sz="1800">
                <a:solidFill>
                  <a:schemeClr val="tx2">
                    <a:lumMod val="75000"/>
                    <a:lumOff val="25000"/>
                  </a:schemeClr>
                </a:solidFill>
              </a:rPr>
              <a:t>球対称である　　　　　　　　　　　</a:t>
            </a:r>
            <a:r>
              <a:rPr lang="ja-JP" altLang="en-US" sz="1800"/>
              <a:t>の条件で</a:t>
            </a:r>
            <a:r>
              <a:rPr lang="en-US" altLang="ja-JP" sz="1800" dirty="0"/>
              <a:t>2</a:t>
            </a:r>
            <a:r>
              <a:rPr lang="ja-JP" altLang="en-US" sz="1800"/>
              <a:t>次元球面の計量となる</a:t>
            </a:r>
            <a:endParaRPr lang="en-US" altLang="ja-JP" sz="1800" dirty="0"/>
          </a:p>
          <a:p>
            <a:pPr marL="0" indent="0">
              <a:lnSpc>
                <a:spcPct val="100000"/>
              </a:lnSpc>
              <a:buNone/>
            </a:pPr>
            <a:endParaRPr lang="en-US" altLang="ja-JP" sz="1800" dirty="0"/>
          </a:p>
          <a:p>
            <a:pPr marL="0" indent="0">
              <a:lnSpc>
                <a:spcPct val="100000"/>
              </a:lnSpc>
              <a:buNone/>
            </a:pPr>
            <a:r>
              <a:rPr lang="ja-JP" altLang="en-US" sz="1800"/>
              <a:t>球対称の構造を利用して、今回は　　　　の赤道面にのみ注目する。</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7</a:t>
            </a:fld>
            <a:r>
              <a:rPr lang="en-US"/>
              <a:t>/n</a:t>
            </a:r>
            <a:endParaRPr lang="en-US" dirty="0"/>
          </a:p>
        </p:txBody>
      </p:sp>
      <p:pic>
        <p:nvPicPr>
          <p:cNvPr id="10" name="図 9">
            <a:extLst>
              <a:ext uri="{FF2B5EF4-FFF2-40B4-BE49-F238E27FC236}">
                <a16:creationId xmlns:a16="http://schemas.microsoft.com/office/drawing/2014/main" id="{20AADCFE-3AF5-CD97-5112-6350D612BBD7}"/>
              </a:ext>
            </a:extLst>
          </p:cNvPr>
          <p:cNvPicPr>
            <a:picLocks noChangeAspect="1"/>
          </p:cNvPicPr>
          <p:nvPr/>
        </p:nvPicPr>
        <p:blipFill>
          <a:blip r:embed="rId3"/>
          <a:stretch>
            <a:fillRect/>
          </a:stretch>
        </p:blipFill>
        <p:spPr>
          <a:xfrm>
            <a:off x="2008972" y="2322897"/>
            <a:ext cx="5126054" cy="650454"/>
          </a:xfrm>
          <a:prstGeom prst="rect">
            <a:avLst/>
          </a:prstGeom>
        </p:spPr>
      </p:pic>
      <p:pic>
        <p:nvPicPr>
          <p:cNvPr id="5" name="図 4">
            <a:extLst>
              <a:ext uri="{FF2B5EF4-FFF2-40B4-BE49-F238E27FC236}">
                <a16:creationId xmlns:a16="http://schemas.microsoft.com/office/drawing/2014/main" id="{8C1C8482-68C9-3384-8939-6C95BAE01211}"/>
              </a:ext>
            </a:extLst>
          </p:cNvPr>
          <p:cNvPicPr>
            <a:picLocks noChangeAspect="1"/>
          </p:cNvPicPr>
          <p:nvPr/>
        </p:nvPicPr>
        <p:blipFill>
          <a:blip r:embed="rId4"/>
          <a:stretch>
            <a:fillRect/>
          </a:stretch>
        </p:blipFill>
        <p:spPr>
          <a:xfrm>
            <a:off x="2390900" y="4098118"/>
            <a:ext cx="2421589" cy="257468"/>
          </a:xfrm>
          <a:prstGeom prst="rect">
            <a:avLst/>
          </a:prstGeom>
        </p:spPr>
      </p:pic>
      <p:pic>
        <p:nvPicPr>
          <p:cNvPr id="9" name="図 8">
            <a:extLst>
              <a:ext uri="{FF2B5EF4-FFF2-40B4-BE49-F238E27FC236}">
                <a16:creationId xmlns:a16="http://schemas.microsoft.com/office/drawing/2014/main" id="{74348373-9679-700F-6CE8-0666999F5D28}"/>
              </a:ext>
            </a:extLst>
          </p:cNvPr>
          <p:cNvPicPr>
            <a:picLocks noChangeAspect="1"/>
          </p:cNvPicPr>
          <p:nvPr/>
        </p:nvPicPr>
        <p:blipFill>
          <a:blip r:embed="rId5"/>
          <a:stretch>
            <a:fillRect/>
          </a:stretch>
        </p:blipFill>
        <p:spPr>
          <a:xfrm>
            <a:off x="4317512" y="4756030"/>
            <a:ext cx="577850" cy="412750"/>
          </a:xfrm>
          <a:prstGeom prst="rect">
            <a:avLst/>
          </a:prstGeom>
        </p:spPr>
      </p:pic>
    </p:spTree>
    <p:extLst>
      <p:ext uri="{BB962C8B-B14F-4D97-AF65-F5344CB8AC3E}">
        <p14:creationId xmlns:p14="http://schemas.microsoft.com/office/powerpoint/2010/main" val="41928126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en-US" altLang="ja-JP" dirty="0"/>
              <a:t>null</a:t>
            </a:r>
            <a:r>
              <a:rPr lang="ja-JP" altLang="en-US"/>
              <a:t>測地線方程式（</a:t>
            </a:r>
            <a:r>
              <a:rPr lang="en-US" altLang="ja-JP" dirty="0"/>
              <a:t>1/3</a:t>
            </a:r>
            <a:r>
              <a:rPr lang="ja-JP" altLang="en-US"/>
              <a:t>）</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r>
              <a:rPr lang="en-US" altLang="ja-JP" sz="1800" dirty="0">
                <a:solidFill>
                  <a:srgbClr val="C00000"/>
                </a:solidFill>
              </a:rPr>
              <a:t>(2)</a:t>
            </a:r>
            <a:r>
              <a:rPr lang="ja-JP" altLang="en-US" sz="1800">
                <a:solidFill>
                  <a:srgbClr val="C00000"/>
                </a:solidFill>
              </a:rPr>
              <a:t>　</a:t>
            </a:r>
            <a:r>
              <a:rPr lang="en-US" altLang="ja-JP" sz="1800" dirty="0">
                <a:solidFill>
                  <a:srgbClr val="C00000"/>
                </a:solidFill>
              </a:rPr>
              <a:t>null</a:t>
            </a:r>
            <a:r>
              <a:rPr lang="ja-JP" altLang="en-US" sz="1800">
                <a:solidFill>
                  <a:srgbClr val="C00000"/>
                </a:solidFill>
              </a:rPr>
              <a:t>測地線方程式</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波動方程式は一般の時空で以下のように書き変わる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平坦な時空の計量（ミンコフスキー計量）</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で確かに波動方程式と一致している。</a:t>
            </a:r>
            <a:endParaRPr lang="en-US" altLang="ja-JP" sz="1800" dirty="0"/>
          </a:p>
          <a:p>
            <a:pPr marL="0" indent="0" eaLnBrk="0">
              <a:lnSpc>
                <a:spcPct val="150000"/>
              </a:lnSpc>
              <a:spcBef>
                <a:spcPts val="0"/>
              </a:spcBef>
              <a:buNone/>
            </a:pPr>
            <a:r>
              <a:rPr lang="ja-JP" altLang="en-US" sz="1800"/>
              <a:t>波数が非常に大きい波を考える（アイコナール近似をとる）と、波は以下のように書ける</a:t>
            </a:r>
            <a:endParaRPr lang="en-US" altLang="ja-JP" sz="1800" dirty="0"/>
          </a:p>
          <a:p>
            <a:pPr marL="0" indent="0" eaLnBrk="0">
              <a:lnSpc>
                <a:spcPct val="150000"/>
              </a:lnSpc>
              <a:spcBef>
                <a:spcPts val="0"/>
              </a:spcBef>
              <a:buNone/>
            </a:pP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8</a:t>
            </a:fld>
            <a:r>
              <a:rPr lang="en-US"/>
              <a:t>/n</a:t>
            </a:r>
            <a:endParaRPr lang="en-US" dirty="0"/>
          </a:p>
        </p:txBody>
      </p:sp>
      <p:pic>
        <p:nvPicPr>
          <p:cNvPr id="10" name="図 9">
            <a:extLst>
              <a:ext uri="{FF2B5EF4-FFF2-40B4-BE49-F238E27FC236}">
                <a16:creationId xmlns:a16="http://schemas.microsoft.com/office/drawing/2014/main" id="{1DEB28D0-5049-E605-52E2-28AD4D5092CB}"/>
              </a:ext>
            </a:extLst>
          </p:cNvPr>
          <p:cNvPicPr>
            <a:picLocks noChangeAspect="1"/>
          </p:cNvPicPr>
          <p:nvPr/>
        </p:nvPicPr>
        <p:blipFill>
          <a:blip r:embed="rId3"/>
          <a:stretch>
            <a:fillRect/>
          </a:stretch>
        </p:blipFill>
        <p:spPr>
          <a:xfrm>
            <a:off x="1486877" y="2640346"/>
            <a:ext cx="2494280" cy="609865"/>
          </a:xfrm>
          <a:prstGeom prst="rect">
            <a:avLst/>
          </a:prstGeom>
        </p:spPr>
      </p:pic>
      <p:pic>
        <p:nvPicPr>
          <p:cNvPr id="12" name="図 11">
            <a:extLst>
              <a:ext uri="{FF2B5EF4-FFF2-40B4-BE49-F238E27FC236}">
                <a16:creationId xmlns:a16="http://schemas.microsoft.com/office/drawing/2014/main" id="{AFFA16C6-D15D-C5EF-09E2-DF8474D56184}"/>
              </a:ext>
            </a:extLst>
          </p:cNvPr>
          <p:cNvPicPr>
            <a:picLocks noChangeAspect="1"/>
          </p:cNvPicPr>
          <p:nvPr/>
        </p:nvPicPr>
        <p:blipFill>
          <a:blip r:embed="rId4"/>
          <a:stretch>
            <a:fillRect/>
          </a:stretch>
        </p:blipFill>
        <p:spPr>
          <a:xfrm>
            <a:off x="3356596" y="1367309"/>
            <a:ext cx="1540631" cy="283255"/>
          </a:xfrm>
          <a:prstGeom prst="rect">
            <a:avLst/>
          </a:prstGeom>
        </p:spPr>
      </p:pic>
      <p:pic>
        <p:nvPicPr>
          <p:cNvPr id="13" name="図 12">
            <a:extLst>
              <a:ext uri="{FF2B5EF4-FFF2-40B4-BE49-F238E27FC236}">
                <a16:creationId xmlns:a16="http://schemas.microsoft.com/office/drawing/2014/main" id="{7DE4CD9B-2FA0-601C-DA5F-3F9C0FC186DB}"/>
              </a:ext>
            </a:extLst>
          </p:cNvPr>
          <p:cNvPicPr>
            <a:picLocks noChangeAspect="1"/>
          </p:cNvPicPr>
          <p:nvPr/>
        </p:nvPicPr>
        <p:blipFill>
          <a:blip r:embed="rId5"/>
          <a:stretch>
            <a:fillRect/>
          </a:stretch>
        </p:blipFill>
        <p:spPr>
          <a:xfrm>
            <a:off x="4362450" y="2871783"/>
            <a:ext cx="209550" cy="127000"/>
          </a:xfrm>
          <a:prstGeom prst="rect">
            <a:avLst/>
          </a:prstGeom>
        </p:spPr>
      </p:pic>
      <p:pic>
        <p:nvPicPr>
          <p:cNvPr id="15" name="図 14">
            <a:extLst>
              <a:ext uri="{FF2B5EF4-FFF2-40B4-BE49-F238E27FC236}">
                <a16:creationId xmlns:a16="http://schemas.microsoft.com/office/drawing/2014/main" id="{5C3A835A-634C-55DE-D06E-DE38BD749B22}"/>
              </a:ext>
            </a:extLst>
          </p:cNvPr>
          <p:cNvPicPr>
            <a:picLocks noChangeAspect="1"/>
          </p:cNvPicPr>
          <p:nvPr/>
        </p:nvPicPr>
        <p:blipFill>
          <a:blip r:embed="rId6"/>
          <a:stretch>
            <a:fillRect/>
          </a:stretch>
        </p:blipFill>
        <p:spPr>
          <a:xfrm>
            <a:off x="6310086" y="5945510"/>
            <a:ext cx="593510" cy="195509"/>
          </a:xfrm>
          <a:prstGeom prst="rect">
            <a:avLst/>
          </a:prstGeom>
        </p:spPr>
      </p:pic>
      <p:pic>
        <p:nvPicPr>
          <p:cNvPr id="5" name="図 4">
            <a:extLst>
              <a:ext uri="{FF2B5EF4-FFF2-40B4-BE49-F238E27FC236}">
                <a16:creationId xmlns:a16="http://schemas.microsoft.com/office/drawing/2014/main" id="{596DB959-7B9A-0628-4324-537B319553BB}"/>
              </a:ext>
            </a:extLst>
          </p:cNvPr>
          <p:cNvPicPr>
            <a:picLocks noChangeAspect="1"/>
          </p:cNvPicPr>
          <p:nvPr/>
        </p:nvPicPr>
        <p:blipFill>
          <a:blip r:embed="rId7"/>
          <a:stretch>
            <a:fillRect/>
          </a:stretch>
        </p:blipFill>
        <p:spPr>
          <a:xfrm>
            <a:off x="4953293" y="2788270"/>
            <a:ext cx="2057400" cy="279963"/>
          </a:xfrm>
          <a:prstGeom prst="rect">
            <a:avLst/>
          </a:prstGeom>
        </p:spPr>
      </p:pic>
      <p:pic>
        <p:nvPicPr>
          <p:cNvPr id="6" name="図 5">
            <a:extLst>
              <a:ext uri="{FF2B5EF4-FFF2-40B4-BE49-F238E27FC236}">
                <a16:creationId xmlns:a16="http://schemas.microsoft.com/office/drawing/2014/main" id="{EE8E8B49-D0E6-5078-A1F6-3195231CBDDB}"/>
              </a:ext>
            </a:extLst>
          </p:cNvPr>
          <p:cNvPicPr>
            <a:picLocks noChangeAspect="1"/>
          </p:cNvPicPr>
          <p:nvPr/>
        </p:nvPicPr>
        <p:blipFill>
          <a:blip r:embed="rId8"/>
          <a:stretch>
            <a:fillRect/>
          </a:stretch>
        </p:blipFill>
        <p:spPr>
          <a:xfrm>
            <a:off x="3121989" y="5760057"/>
            <a:ext cx="2480922" cy="540953"/>
          </a:xfrm>
          <a:prstGeom prst="rect">
            <a:avLst/>
          </a:prstGeom>
        </p:spPr>
      </p:pic>
      <p:pic>
        <p:nvPicPr>
          <p:cNvPr id="8" name="図 7">
            <a:extLst>
              <a:ext uri="{FF2B5EF4-FFF2-40B4-BE49-F238E27FC236}">
                <a16:creationId xmlns:a16="http://schemas.microsoft.com/office/drawing/2014/main" id="{0DE7F44A-A2A7-655F-EDE8-0428FD9034C5}"/>
              </a:ext>
            </a:extLst>
          </p:cNvPr>
          <p:cNvPicPr>
            <a:picLocks noChangeAspect="1"/>
          </p:cNvPicPr>
          <p:nvPr/>
        </p:nvPicPr>
        <p:blipFill>
          <a:blip r:embed="rId9"/>
          <a:stretch>
            <a:fillRect/>
          </a:stretch>
        </p:blipFill>
        <p:spPr>
          <a:xfrm>
            <a:off x="3263641" y="3999473"/>
            <a:ext cx="2616715" cy="289979"/>
          </a:xfrm>
          <a:prstGeom prst="rect">
            <a:avLst/>
          </a:prstGeom>
        </p:spPr>
      </p:pic>
    </p:spTree>
    <p:extLst>
      <p:ext uri="{BB962C8B-B14F-4D97-AF65-F5344CB8AC3E}">
        <p14:creationId xmlns:p14="http://schemas.microsoft.com/office/powerpoint/2010/main" val="1625335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en-US" altLang="ja-JP" dirty="0"/>
              <a:t>null</a:t>
            </a:r>
            <a:r>
              <a:rPr lang="ja-JP" altLang="en-US"/>
              <a:t>測地線方程式（</a:t>
            </a:r>
            <a:r>
              <a:rPr lang="en-US" altLang="ja-JP" dirty="0"/>
              <a:t>2/3</a:t>
            </a:r>
            <a:r>
              <a:rPr lang="ja-JP" altLang="en-US"/>
              <a:t>）</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r>
              <a:rPr lang="ja-JP" altLang="en-US" sz="1800"/>
              <a:t>この波動方程式　　　　　　　　　　　　　　　　　　　　を計算する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以上より</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9</a:t>
            </a:fld>
            <a:r>
              <a:rPr lang="en-US"/>
              <a:t>/n</a:t>
            </a:r>
            <a:endParaRPr lang="en-US" dirty="0"/>
          </a:p>
        </p:txBody>
      </p:sp>
      <p:pic>
        <p:nvPicPr>
          <p:cNvPr id="5" name="図 4">
            <a:extLst>
              <a:ext uri="{FF2B5EF4-FFF2-40B4-BE49-F238E27FC236}">
                <a16:creationId xmlns:a16="http://schemas.microsoft.com/office/drawing/2014/main" id="{730AA2B6-5C11-C096-2B44-8C5FE993CBF7}"/>
              </a:ext>
            </a:extLst>
          </p:cNvPr>
          <p:cNvPicPr>
            <a:picLocks noChangeAspect="1"/>
          </p:cNvPicPr>
          <p:nvPr/>
        </p:nvPicPr>
        <p:blipFill>
          <a:blip r:embed="rId3"/>
          <a:stretch>
            <a:fillRect/>
          </a:stretch>
        </p:blipFill>
        <p:spPr>
          <a:xfrm>
            <a:off x="2798901" y="1263755"/>
            <a:ext cx="3546197" cy="539369"/>
          </a:xfrm>
          <a:prstGeom prst="rect">
            <a:avLst/>
          </a:prstGeom>
        </p:spPr>
      </p:pic>
      <p:pic>
        <p:nvPicPr>
          <p:cNvPr id="6" name="図 5">
            <a:extLst>
              <a:ext uri="{FF2B5EF4-FFF2-40B4-BE49-F238E27FC236}">
                <a16:creationId xmlns:a16="http://schemas.microsoft.com/office/drawing/2014/main" id="{4CA660C7-7437-0FD8-39A1-76122494A2AC}"/>
              </a:ext>
            </a:extLst>
          </p:cNvPr>
          <p:cNvPicPr>
            <a:picLocks noChangeAspect="1"/>
          </p:cNvPicPr>
          <p:nvPr/>
        </p:nvPicPr>
        <p:blipFill>
          <a:blip r:embed="rId4"/>
          <a:stretch>
            <a:fillRect/>
          </a:stretch>
        </p:blipFill>
        <p:spPr>
          <a:xfrm>
            <a:off x="628650" y="2091737"/>
            <a:ext cx="4623583" cy="452986"/>
          </a:xfrm>
          <a:prstGeom prst="rect">
            <a:avLst/>
          </a:prstGeom>
        </p:spPr>
      </p:pic>
      <p:pic>
        <p:nvPicPr>
          <p:cNvPr id="8" name="図 7">
            <a:extLst>
              <a:ext uri="{FF2B5EF4-FFF2-40B4-BE49-F238E27FC236}">
                <a16:creationId xmlns:a16="http://schemas.microsoft.com/office/drawing/2014/main" id="{4D28F5CF-CC5D-C900-D44F-E9FA677A8B54}"/>
              </a:ext>
            </a:extLst>
          </p:cNvPr>
          <p:cNvPicPr>
            <a:picLocks noChangeAspect="1"/>
          </p:cNvPicPr>
          <p:nvPr/>
        </p:nvPicPr>
        <p:blipFill>
          <a:blip r:embed="rId5"/>
          <a:stretch>
            <a:fillRect/>
          </a:stretch>
        </p:blipFill>
        <p:spPr>
          <a:xfrm>
            <a:off x="628650" y="2744000"/>
            <a:ext cx="7772400" cy="951309"/>
          </a:xfrm>
          <a:prstGeom prst="rect">
            <a:avLst/>
          </a:prstGeom>
        </p:spPr>
      </p:pic>
      <p:pic>
        <p:nvPicPr>
          <p:cNvPr id="10" name="図 9">
            <a:extLst>
              <a:ext uri="{FF2B5EF4-FFF2-40B4-BE49-F238E27FC236}">
                <a16:creationId xmlns:a16="http://schemas.microsoft.com/office/drawing/2014/main" id="{5A79DA06-FECC-1256-F4C0-831E9F615D07}"/>
              </a:ext>
            </a:extLst>
          </p:cNvPr>
          <p:cNvPicPr>
            <a:picLocks noChangeAspect="1"/>
          </p:cNvPicPr>
          <p:nvPr/>
        </p:nvPicPr>
        <p:blipFill>
          <a:blip r:embed="rId6"/>
          <a:stretch>
            <a:fillRect/>
          </a:stretch>
        </p:blipFill>
        <p:spPr>
          <a:xfrm>
            <a:off x="1870637" y="5594245"/>
            <a:ext cx="5616013" cy="852194"/>
          </a:xfrm>
          <a:prstGeom prst="rect">
            <a:avLst/>
          </a:prstGeom>
        </p:spPr>
      </p:pic>
      <p:pic>
        <p:nvPicPr>
          <p:cNvPr id="12" name="図 11">
            <a:extLst>
              <a:ext uri="{FF2B5EF4-FFF2-40B4-BE49-F238E27FC236}">
                <a16:creationId xmlns:a16="http://schemas.microsoft.com/office/drawing/2014/main" id="{95966FE4-F570-323D-F109-0DF40408F991}"/>
              </a:ext>
            </a:extLst>
          </p:cNvPr>
          <p:cNvPicPr>
            <a:picLocks noChangeAspect="1"/>
          </p:cNvPicPr>
          <p:nvPr/>
        </p:nvPicPr>
        <p:blipFill>
          <a:blip r:embed="rId7"/>
          <a:stretch>
            <a:fillRect/>
          </a:stretch>
        </p:blipFill>
        <p:spPr>
          <a:xfrm>
            <a:off x="628649" y="3797811"/>
            <a:ext cx="6876425" cy="1552228"/>
          </a:xfrm>
          <a:prstGeom prst="rect">
            <a:avLst/>
          </a:prstGeom>
        </p:spPr>
      </p:pic>
    </p:spTree>
    <p:extLst>
      <p:ext uri="{BB962C8B-B14F-4D97-AF65-F5344CB8AC3E}">
        <p14:creationId xmlns:p14="http://schemas.microsoft.com/office/powerpoint/2010/main" val="2294810597"/>
      </p:ext>
    </p:extLst>
  </p:cSld>
  <p:clrMapOvr>
    <a:masterClrMapping/>
  </p:clrMapOvr>
</p:sld>
</file>

<file path=ppt/theme/theme1.xml><?xml version="1.0" encoding="utf-8"?>
<a:theme xmlns:a="http://schemas.openxmlformats.org/drawingml/2006/main" name="Office テーマ">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テーマ</Template>
  <TotalTime>55400</TotalTime>
  <Words>1400</Words>
  <Application>Microsoft Macintosh PowerPoint</Application>
  <PresentationFormat>画面に合わせる (4:3)</PresentationFormat>
  <Paragraphs>266</Paragraphs>
  <Slides>39</Slides>
  <Notes>35</Notes>
  <HiddenSlides>0</HiddenSlides>
  <MMClips>0</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39</vt:i4>
      </vt:variant>
    </vt:vector>
  </HeadingPairs>
  <TitlesOfParts>
    <vt:vector size="44" baseType="lpstr">
      <vt:lpstr>Hiragino Kaku Gothic Std W8</vt:lpstr>
      <vt:lpstr>游ゴシック</vt:lpstr>
      <vt:lpstr>Aptos</vt:lpstr>
      <vt:lpstr>Arial</vt:lpstr>
      <vt:lpstr>Office テーマ</vt:lpstr>
      <vt:lpstr>ブラックホールを回る 薄い降着円盤の作る像. short version.</vt:lpstr>
      <vt:lpstr>雑記</vt:lpstr>
      <vt:lpstr>導入</vt:lpstr>
      <vt:lpstr>目次</vt:lpstr>
      <vt:lpstr>像を考えるための準備</vt:lpstr>
      <vt:lpstr>光の軌道を計算するのに必要な知識</vt:lpstr>
      <vt:lpstr>シュバルツシルト時空</vt:lpstr>
      <vt:lpstr>null測地線方程式（1/3）</vt:lpstr>
      <vt:lpstr>null測地線方程式（2/3）</vt:lpstr>
      <vt:lpstr>null測地線方程式（3/3）</vt:lpstr>
      <vt:lpstr>光の軌道を表す微分方程式</vt:lpstr>
      <vt:lpstr>有効ポテンシャルと運動可能領域</vt:lpstr>
      <vt:lpstr>有効ポテンシャルによる軌道の分類</vt:lpstr>
      <vt:lpstr>薄い降着円盤の作る像</vt:lpstr>
      <vt:lpstr>状況設定（1/3）</vt:lpstr>
      <vt:lpstr>状況設定（2/3）</vt:lpstr>
      <vt:lpstr>状況設定（3/3）</vt:lpstr>
      <vt:lpstr>写真板に映る光の位置を求める流れ</vt:lpstr>
      <vt:lpstr>微分方程式の変形</vt:lpstr>
      <vt:lpstr>軌道の分類と解析的な角度の評価</vt:lpstr>
      <vt:lpstr>軌道の分類と幾何的な角度の評価</vt:lpstr>
      <vt:lpstr>角度の関係性</vt:lpstr>
      <vt:lpstr>b を求める（1/n）</vt:lpstr>
      <vt:lpstr>b を求める（4/n）</vt:lpstr>
      <vt:lpstr>作成された像</vt:lpstr>
      <vt:lpstr>まとめ</vt:lpstr>
      <vt:lpstr>展望</vt:lpstr>
      <vt:lpstr>以下、予備スライド</vt:lpstr>
      <vt:lpstr>最近接点から無限遠までの積分</vt:lpstr>
      <vt:lpstr>衝突係数の近似</vt:lpstr>
      <vt:lpstr>items</vt:lpstr>
      <vt:lpstr>section</vt:lpstr>
      <vt:lpstr>導入</vt:lpstr>
      <vt:lpstr>section</vt:lpstr>
      <vt:lpstr>図の作成</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シュバルツシルト時空における 光源の軌道予測 </dc:title>
  <dc:creator>幹 大豆生田</dc:creator>
  <cp:lastModifiedBy>幹 大豆生田</cp:lastModifiedBy>
  <cp:revision>842</cp:revision>
  <dcterms:created xsi:type="dcterms:W3CDTF">2024-07-01T13:42:07Z</dcterms:created>
  <dcterms:modified xsi:type="dcterms:W3CDTF">2024-11-06T09:16:04Z</dcterms:modified>
</cp:coreProperties>
</file>

<file path=docProps/thumbnail.jpeg>
</file>